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20"/>
  </p:notesMasterIdLst>
  <p:handoutMasterIdLst>
    <p:handoutMasterId r:id="rId21"/>
  </p:handoutMasterIdLst>
  <p:sldIdLst>
    <p:sldId id="260" r:id="rId2"/>
    <p:sldId id="353" r:id="rId3"/>
    <p:sldId id="352" r:id="rId4"/>
    <p:sldId id="350" r:id="rId5"/>
    <p:sldId id="348" r:id="rId6"/>
    <p:sldId id="351" r:id="rId7"/>
    <p:sldId id="335" r:id="rId8"/>
    <p:sldId id="336" r:id="rId9"/>
    <p:sldId id="338" r:id="rId10"/>
    <p:sldId id="342" r:id="rId11"/>
    <p:sldId id="343" r:id="rId12"/>
    <p:sldId id="346" r:id="rId13"/>
    <p:sldId id="345" r:id="rId14"/>
    <p:sldId id="339" r:id="rId15"/>
    <p:sldId id="354" r:id="rId16"/>
    <p:sldId id="337" r:id="rId17"/>
    <p:sldId id="341" r:id="rId18"/>
    <p:sldId id="334" r:id="rId19"/>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gos, Samson M" initials="HSM" lastIdx="1" clrIdx="0">
    <p:extLst>
      <p:ext uri="{19B8F6BF-5375-455C-9EA6-DF929625EA0E}">
        <p15:presenceInfo xmlns:p15="http://schemas.microsoft.com/office/powerpoint/2012/main" userId="S-1-5-21-19610888-2120439649-608991905-13127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338E"/>
    <a:srgbClr val="719500"/>
    <a:srgbClr val="007836"/>
    <a:srgbClr val="BE0F34"/>
    <a:srgbClr val="820150"/>
    <a:srgbClr val="502D7F"/>
    <a:srgbClr val="0081AB"/>
    <a:srgbClr val="758F9D"/>
    <a:srgbClr val="B3B3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96" autoAdjust="0"/>
    <p:restoredTop sz="89026" autoAdjust="0"/>
  </p:normalViewPr>
  <p:slideViewPr>
    <p:cSldViewPr snapToGrid="0" snapToObjects="1">
      <p:cViewPr varScale="1">
        <p:scale>
          <a:sx n="73" d="100"/>
          <a:sy n="73" d="100"/>
        </p:scale>
        <p:origin x="864" y="72"/>
      </p:cViewPr>
      <p:guideLst/>
    </p:cSldViewPr>
  </p:slideViewPr>
  <p:notesTextViewPr>
    <p:cViewPr>
      <p:scale>
        <a:sx n="1" d="1"/>
        <a:sy n="1" d="1"/>
      </p:scale>
      <p:origin x="0" y="0"/>
    </p:cViewPr>
  </p:notesTextViewPr>
  <p:notesViewPr>
    <p:cSldViewPr snapToGrid="0" snapToObjects="1">
      <p:cViewPr varScale="1">
        <p:scale>
          <a:sx n="117" d="100"/>
          <a:sy n="117" d="100"/>
        </p:scale>
        <p:origin x="4976"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5/22/2020</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5/22/2020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3941861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109859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689805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28711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F5324A-0D9B-9A43-AE72-6DBF24439625}"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6854979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_Plain_Blac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436B83B-A5E4-524E-96A9-DFC12D58F12A}"/>
              </a:ext>
            </a:extLst>
          </p:cNvPr>
          <p:cNvSpPr/>
          <p:nvPr userDrawn="1"/>
        </p:nvSpPr>
        <p:spPr>
          <a:xfrm>
            <a:off x="914400" y="0"/>
            <a:ext cx="54864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21DF1AC-1D08-B945-A034-B740A35902F9}"/>
              </a:ext>
            </a:extLst>
          </p:cNvPr>
          <p:cNvSpPr txBox="1"/>
          <p:nvPr userDrawn="1"/>
        </p:nvSpPr>
        <p:spPr>
          <a:xfrm>
            <a:off x="1371600" y="7543800"/>
            <a:ext cx="3657600" cy="228600"/>
          </a:xfrm>
          <a:prstGeom prst="rect">
            <a:avLst/>
          </a:prstGeom>
          <a:noFill/>
        </p:spPr>
        <p:txBody>
          <a:bodyPr wrap="square" lIns="0" tIns="0" rIns="0" bIns="0" rtlCol="0" anchor="t" anchorCtr="0">
            <a:noAutofit/>
          </a:bodyPr>
          <a:lstStyle/>
          <a:p>
            <a:pPr>
              <a:spcAft>
                <a:spcPts val="600"/>
              </a:spcAft>
            </a:pPr>
            <a:r>
              <a:rPr lang="en-US" sz="800" dirty="0">
                <a:solidFill>
                  <a:srgbClr val="616265">
                    <a:alpha val="75000"/>
                  </a:srgbClr>
                </a:solidFill>
                <a:latin typeface="Arial" panose="020B0604020202020204" pitchFamily="34" charset="0"/>
                <a:cs typeface="Arial" panose="020B0604020202020204" pitchFamily="34" charset="0"/>
              </a:rPr>
              <a:t>PNNL is operated by Battelle for the U.S. Department of Energy</a:t>
            </a:r>
          </a:p>
        </p:txBody>
      </p:sp>
      <p:sp>
        <p:nvSpPr>
          <p:cNvPr id="2" name="Title 1"/>
          <p:cNvSpPr>
            <a:spLocks noGrp="1"/>
          </p:cNvSpPr>
          <p:nvPr>
            <p:ph type="ctrTitle"/>
          </p:nvPr>
        </p:nvSpPr>
        <p:spPr>
          <a:xfrm>
            <a:off x="1371600" y="2743200"/>
            <a:ext cx="4572000" cy="1828800"/>
          </a:xfrm>
          <a:prstGeom prst="rect">
            <a:avLst/>
          </a:prstGeom>
        </p:spPr>
        <p:txBody>
          <a:bodyPr lIns="0" tIns="0" rIns="0" bIns="0" anchor="b">
            <a:noAutofit/>
          </a:bodyPr>
          <a:lstStyle>
            <a:lvl1pPr algn="r">
              <a:defRPr sz="4800" b="1">
                <a:solidFill>
                  <a:srgbClr val="C8722E"/>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1370529" y="5669280"/>
            <a:ext cx="4572000" cy="274320"/>
          </a:xfrm>
          <a:prstGeom prst="rect">
            <a:avLst/>
          </a:prstGeom>
        </p:spPr>
        <p:txBody>
          <a:bodyPr wrap="none" lIns="0" tIns="0" rIns="0" bIns="0">
            <a:noAutofit/>
          </a:bodyPr>
          <a:lstStyle>
            <a:lvl1pPr marL="0" indent="0" algn="r">
              <a:buNone/>
              <a:defRPr sz="1800" b="1">
                <a:solidFill>
                  <a:srgbClr val="000000"/>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1371600" y="5983356"/>
            <a:ext cx="4572000" cy="274320"/>
          </a:xfrm>
          <a:prstGeom prst="rect">
            <a:avLst/>
          </a:prstGeom>
        </p:spPr>
        <p:txBody>
          <a:bodyPr wrap="none" lIns="0" tIns="0" rIns="0" bIns="0">
            <a:noAutofit/>
          </a:bodyPr>
          <a:lstStyle>
            <a:lvl1pPr marL="0" indent="0" algn="r">
              <a:buNone/>
              <a:defRPr sz="1600">
                <a:solidFill>
                  <a:srgbClr val="616265"/>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6" name="TextBox 5">
            <a:extLst>
              <a:ext uri="{FF2B5EF4-FFF2-40B4-BE49-F238E27FC236}">
                <a16:creationId xmlns:a16="http://schemas.microsoft.com/office/drawing/2014/main" id="{8915389B-4BB4-1644-9B7E-35A85D0C1E3B}"/>
              </a:ext>
            </a:extLst>
          </p:cNvPr>
          <p:cNvSpPr txBox="1"/>
          <p:nvPr userDrawn="1"/>
        </p:nvSpPr>
        <p:spPr>
          <a:xfrm>
            <a:off x="3710609" y="-1245704"/>
            <a:ext cx="184731" cy="424732"/>
          </a:xfrm>
          <a:prstGeom prst="rect">
            <a:avLst/>
          </a:prstGeom>
          <a:noFill/>
        </p:spPr>
        <p:txBody>
          <a:bodyPr wrap="none" rtlCol="0">
            <a:spAutoFit/>
          </a:bodyPr>
          <a:lstStyle/>
          <a:p>
            <a:endParaRPr lang="en-US"/>
          </a:p>
        </p:txBody>
      </p:sp>
      <p:pic>
        <p:nvPicPr>
          <p:cNvPr id="12" name="Picture 11">
            <a:extLst>
              <a:ext uri="{FF2B5EF4-FFF2-40B4-BE49-F238E27FC236}">
                <a16:creationId xmlns:a16="http://schemas.microsoft.com/office/drawing/2014/main" id="{45A7D3E1-BCC3-C843-81A0-EA4EDFB44528}"/>
              </a:ext>
            </a:extLst>
          </p:cNvPr>
          <p:cNvPicPr>
            <a:picLocks noChangeAspect="1"/>
          </p:cNvPicPr>
          <p:nvPr userDrawn="1"/>
        </p:nvPicPr>
        <p:blipFill>
          <a:blip r:embed="rId2"/>
          <a:stretch>
            <a:fillRect/>
          </a:stretch>
        </p:blipFill>
        <p:spPr>
          <a:xfrm>
            <a:off x="1371600" y="237744"/>
            <a:ext cx="1280160" cy="1249224"/>
          </a:xfrm>
          <a:prstGeom prst="rect">
            <a:avLst/>
          </a:prstGeom>
        </p:spPr>
      </p:pic>
      <p:pic>
        <p:nvPicPr>
          <p:cNvPr id="13" name="Picture 12">
            <a:extLst>
              <a:ext uri="{FF2B5EF4-FFF2-40B4-BE49-F238E27FC236}">
                <a16:creationId xmlns:a16="http://schemas.microsoft.com/office/drawing/2014/main" id="{56617363-F73D-B74F-9647-C9D747AC7023}"/>
              </a:ext>
            </a:extLst>
          </p:cNvPr>
          <p:cNvPicPr>
            <a:picLocks noChangeAspect="1"/>
          </p:cNvPicPr>
          <p:nvPr userDrawn="1"/>
        </p:nvPicPr>
        <p:blipFill>
          <a:blip r:embed="rId3"/>
          <a:stretch>
            <a:fillRect/>
          </a:stretch>
        </p:blipFill>
        <p:spPr>
          <a:xfrm>
            <a:off x="1370529" y="7178040"/>
            <a:ext cx="824484" cy="228600"/>
          </a:xfrm>
          <a:prstGeom prst="rect">
            <a:avLst/>
          </a:prstGeom>
        </p:spPr>
      </p:pic>
      <p:pic>
        <p:nvPicPr>
          <p:cNvPr id="14" name="Picture 13">
            <a:extLst>
              <a:ext uri="{FF2B5EF4-FFF2-40B4-BE49-F238E27FC236}">
                <a16:creationId xmlns:a16="http://schemas.microsoft.com/office/drawing/2014/main" id="{D290C8FB-601C-A04C-84F7-213A857D3E6A}"/>
              </a:ext>
            </a:extLst>
          </p:cNvPr>
          <p:cNvPicPr>
            <a:picLocks noChangeAspect="1"/>
          </p:cNvPicPr>
          <p:nvPr userDrawn="1"/>
        </p:nvPicPr>
        <p:blipFill>
          <a:blip r:embed="rId4"/>
          <a:stretch>
            <a:fillRect/>
          </a:stretch>
        </p:blipFill>
        <p:spPr>
          <a:xfrm>
            <a:off x="2375535" y="7249637"/>
            <a:ext cx="929809" cy="155448"/>
          </a:xfrm>
          <a:prstGeom prst="rect">
            <a:avLst/>
          </a:prstGeom>
        </p:spPr>
      </p:pic>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2651641" y="4915645"/>
            <a:ext cx="3290888" cy="438150"/>
          </a:xfrm>
          <a:prstGeom prst="rect">
            <a:avLst/>
          </a:prstGeom>
        </p:spPr>
        <p:txBody>
          <a:bodyPr vert="horz" lIns="91440" tIns="45720" rIns="91440" bIns="45720" rtlCol="0" anchor="ctr"/>
          <a:lstStyle>
            <a:lvl1pPr algn="r">
              <a:defRPr sz="1800">
                <a:solidFill>
                  <a:schemeClr val="tx1">
                    <a:tint val="75000"/>
                  </a:schemeClr>
                </a:solidFill>
              </a:defRPr>
            </a:lvl1pPr>
          </a:lstStyle>
          <a:p>
            <a:fld id="{ABD4F8E3-4ED9-44B4-99E6-8A3D2CF8D415}" type="datetime4">
              <a:rPr lang="en-US" smtClean="0"/>
              <a:t>May 22, 2020</a:t>
            </a:fld>
            <a:endParaRPr lang="en-US" dirty="0"/>
          </a:p>
        </p:txBody>
      </p:sp>
      <p:sp>
        <p:nvSpPr>
          <p:cNvPr id="16" name="Footer Placeholder 2">
            <a:extLst>
              <a:ext uri="{FF2B5EF4-FFF2-40B4-BE49-F238E27FC236}">
                <a16:creationId xmlns:a16="http://schemas.microsoft.com/office/drawing/2014/main" id="{F55B65E8-4040-44D0-A4FE-A050FD948A79}"/>
              </a:ext>
            </a:extLst>
          </p:cNvPr>
          <p:cNvSpPr>
            <a:spLocks noGrp="1"/>
          </p:cNvSpPr>
          <p:nvPr>
            <p:ph type="ftr" sz="quarter" idx="3"/>
          </p:nvPr>
        </p:nvSpPr>
        <p:spPr>
          <a:xfrm>
            <a:off x="1189037" y="7730118"/>
            <a:ext cx="4937125"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013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389120" y="7627621"/>
            <a:ext cx="5852160" cy="438150"/>
          </a:xfrm>
          <a:prstGeom prst="rect">
            <a:avLst/>
          </a:prstGeom>
        </p:spPr>
        <p:txBody>
          <a:bodyPr/>
          <a:lstStyle>
            <a:lvl1pPr>
              <a:defRPr>
                <a:solidFill>
                  <a:srgbClr val="707276"/>
                </a:solidFill>
              </a:defRPr>
            </a:lvl1pPr>
          </a:lstStyle>
          <a:p>
            <a:endParaRPr lang="en-US" dirty="0"/>
          </a:p>
        </p:txBody>
      </p:sp>
      <p:sp>
        <p:nvSpPr>
          <p:cNvPr id="7" name="Title 1"/>
          <p:cNvSpPr>
            <a:spLocks noGrp="1"/>
          </p:cNvSpPr>
          <p:nvPr>
            <p:ph type="ctrTitle"/>
          </p:nvPr>
        </p:nvSpPr>
        <p:spPr>
          <a:xfrm>
            <a:off x="0" y="3017520"/>
            <a:ext cx="14630400" cy="2194560"/>
          </a:xfrm>
          <a:prstGeom prst="rect">
            <a:avLst/>
          </a:prstGeom>
          <a:noFill/>
          <a:ln w="25400">
            <a:noFill/>
          </a:ln>
          <a:effectLst/>
        </p:spPr>
        <p:txBody>
          <a:bodyPr lIns="274320" tIns="274320" rIns="274320" bIns="274320" anchor="ctr">
            <a:noAutofit/>
          </a:bodyPr>
          <a:lstStyle>
            <a:lvl1pPr algn="l">
              <a:defRPr sz="5280" b="1">
                <a:solidFill>
                  <a:srgbClr val="CC7022"/>
                </a:solidFill>
              </a:defRPr>
            </a:lvl1pPr>
          </a:lstStyle>
          <a:p>
            <a:r>
              <a:rPr lang="en-US" dirty="0"/>
              <a:t>Click to edit Master title style</a:t>
            </a:r>
          </a:p>
        </p:txBody>
      </p:sp>
      <p:sp>
        <p:nvSpPr>
          <p:cNvPr id="8" name="Subtitle 2"/>
          <p:cNvSpPr>
            <a:spLocks noGrp="1"/>
          </p:cNvSpPr>
          <p:nvPr>
            <p:ph type="subTitle" idx="1" hasCustomPrompt="1"/>
          </p:nvPr>
        </p:nvSpPr>
        <p:spPr>
          <a:xfrm>
            <a:off x="438912" y="5760720"/>
            <a:ext cx="13752576" cy="548640"/>
          </a:xfrm>
          <a:prstGeom prst="rect">
            <a:avLst/>
          </a:prstGeom>
        </p:spPr>
        <p:txBody>
          <a:bodyPr anchor="t">
            <a:normAutofit/>
          </a:bodyPr>
          <a:lstStyle>
            <a:lvl1pPr marL="0" indent="0" algn="l">
              <a:spcBef>
                <a:spcPts val="0"/>
              </a:spcBef>
              <a:buNone/>
              <a:defRPr cap="all" baseline="0">
                <a:solidFill>
                  <a:srgbClr val="707276"/>
                </a:solidFil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en-US" dirty="0"/>
              <a:t>Click to add Presenter </a:t>
            </a:r>
            <a:r>
              <a:rPr lang="en-US" dirty="0" err="1"/>
              <a:t>Name(S</a:t>
            </a:r>
            <a:r>
              <a:rPr lang="en-US" dirty="0"/>
              <a:t>)</a:t>
            </a:r>
          </a:p>
        </p:txBody>
      </p:sp>
      <p:sp>
        <p:nvSpPr>
          <p:cNvPr id="9" name="Text Placeholder 6"/>
          <p:cNvSpPr>
            <a:spLocks noGrp="1"/>
          </p:cNvSpPr>
          <p:nvPr>
            <p:ph type="body" sz="quarter" idx="14" hasCustomPrompt="1"/>
          </p:nvPr>
        </p:nvSpPr>
        <p:spPr>
          <a:xfrm>
            <a:off x="438912" y="6309360"/>
            <a:ext cx="13752576" cy="329184"/>
          </a:xfrm>
          <a:prstGeom prst="rect">
            <a:avLst/>
          </a:prstGeom>
        </p:spPr>
        <p:txBody>
          <a:bodyPr>
            <a:normAutofit/>
          </a:bodyPr>
          <a:lstStyle>
            <a:lvl1pPr marL="0" indent="0">
              <a:spcBef>
                <a:spcPts val="0"/>
              </a:spcBef>
              <a:buNone/>
              <a:defRPr sz="1680" baseline="0">
                <a:solidFill>
                  <a:srgbClr val="000000"/>
                </a:solidFill>
              </a:defRPr>
            </a:lvl1pPr>
          </a:lstStyle>
          <a:p>
            <a:pPr lvl="0"/>
            <a:r>
              <a:rPr lang="en-US" dirty="0"/>
              <a:t>Click to add presenter organization</a:t>
            </a:r>
          </a:p>
        </p:txBody>
      </p:sp>
      <p:sp>
        <p:nvSpPr>
          <p:cNvPr id="10" name="Text Placeholder 6"/>
          <p:cNvSpPr>
            <a:spLocks noGrp="1"/>
          </p:cNvSpPr>
          <p:nvPr>
            <p:ph type="body" sz="quarter" idx="15" hasCustomPrompt="1"/>
          </p:nvPr>
        </p:nvSpPr>
        <p:spPr>
          <a:xfrm>
            <a:off x="438912" y="6648572"/>
            <a:ext cx="13752576" cy="329184"/>
          </a:xfrm>
          <a:prstGeom prst="rect">
            <a:avLst/>
          </a:prstGeom>
        </p:spPr>
        <p:txBody>
          <a:bodyPr>
            <a:normAutofit/>
          </a:bodyPr>
          <a:lstStyle>
            <a:lvl1pPr marL="0" indent="0">
              <a:spcBef>
                <a:spcPts val="0"/>
              </a:spcBef>
              <a:buNone/>
              <a:defRPr sz="1680" baseline="0">
                <a:solidFill>
                  <a:srgbClr val="000000"/>
                </a:solidFill>
              </a:defRPr>
            </a:lvl1pPr>
          </a:lstStyle>
          <a:p>
            <a:pPr lvl="0"/>
            <a:r>
              <a:rPr lang="en-US" dirty="0"/>
              <a:t>Click to add presentation event or location</a:t>
            </a:r>
          </a:p>
        </p:txBody>
      </p:sp>
      <p:pic>
        <p:nvPicPr>
          <p:cNvPr id="2" name="Picture 1"/>
          <p:cNvPicPr>
            <a:picLocks noChangeAspect="1"/>
          </p:cNvPicPr>
          <p:nvPr userDrawn="1"/>
        </p:nvPicPr>
        <p:blipFill>
          <a:blip r:embed="rId2"/>
          <a:stretch>
            <a:fillRect/>
          </a:stretch>
        </p:blipFill>
        <p:spPr>
          <a:xfrm>
            <a:off x="438912" y="7680960"/>
            <a:ext cx="1320800" cy="274320"/>
          </a:xfrm>
          <a:prstGeom prst="rect">
            <a:avLst/>
          </a:prstGeom>
        </p:spPr>
      </p:pic>
      <p:sp>
        <p:nvSpPr>
          <p:cNvPr id="11" name="Date Placeholder 3"/>
          <p:cNvSpPr>
            <a:spLocks noGrp="1"/>
          </p:cNvSpPr>
          <p:nvPr>
            <p:ph type="dt" sz="half" idx="2"/>
          </p:nvPr>
        </p:nvSpPr>
        <p:spPr>
          <a:xfrm>
            <a:off x="10972800" y="7627621"/>
            <a:ext cx="2560320" cy="438150"/>
          </a:xfrm>
          <a:prstGeom prst="rect">
            <a:avLst/>
          </a:prstGeom>
        </p:spPr>
        <p:txBody>
          <a:bodyPr vert="horz" lIns="0" tIns="0" rIns="0" bIns="0" rtlCol="0" anchor="ctr"/>
          <a:lstStyle>
            <a:lvl1pPr algn="r">
              <a:defRPr sz="1080">
                <a:solidFill>
                  <a:srgbClr val="707276"/>
                </a:solidFill>
                <a:latin typeface="Arial"/>
                <a:cs typeface="Arial"/>
              </a:defRPr>
            </a:lvl1pPr>
          </a:lstStyle>
          <a:p>
            <a:fld id="{F6D76DB4-559D-1340-B817-B4BD9BE33F05}" type="datetime4">
              <a:rPr lang="en-US" smtClean="0"/>
              <a:pPr/>
              <a:t>May 22, 2020</a:t>
            </a:fld>
            <a:endParaRPr lang="en-US" dirty="0"/>
          </a:p>
        </p:txBody>
      </p:sp>
      <p:sp>
        <p:nvSpPr>
          <p:cNvPr id="12" name="Slide Number Placeholder 5"/>
          <p:cNvSpPr>
            <a:spLocks noGrp="1"/>
          </p:cNvSpPr>
          <p:nvPr>
            <p:ph type="sldNum" sz="quarter" idx="4"/>
          </p:nvPr>
        </p:nvSpPr>
        <p:spPr>
          <a:xfrm>
            <a:off x="13986663" y="7627621"/>
            <a:ext cx="482803" cy="438150"/>
          </a:xfrm>
          <a:prstGeom prst="rect">
            <a:avLst/>
          </a:prstGeom>
        </p:spPr>
        <p:txBody>
          <a:bodyPr lIns="0" tIns="0" bIns="0" anchor="ctr" anchorCtr="0"/>
          <a:lstStyle>
            <a:lvl1pPr algn="l">
              <a:defRPr sz="1080" b="1">
                <a:solidFill>
                  <a:srgbClr val="707276"/>
                </a:solidFill>
                <a:latin typeface="Arial"/>
                <a:cs typeface="Arial"/>
              </a:defRPr>
            </a:lvl1pPr>
          </a:lstStyle>
          <a:p>
            <a:fld id="{03722D57-58D6-9447-A6D5-A97F6C35A8FB}" type="slidenum">
              <a:rPr lang="en-US" smtClean="0"/>
              <a:pPr/>
              <a:t>‹#›</a:t>
            </a:fld>
            <a:endParaRPr lang="en-US" dirty="0"/>
          </a:p>
        </p:txBody>
      </p:sp>
    </p:spTree>
    <p:extLst>
      <p:ext uri="{BB962C8B-B14F-4D97-AF65-F5344CB8AC3E}">
        <p14:creationId xmlns:p14="http://schemas.microsoft.com/office/powerpoint/2010/main" val="3132491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Line Title + Content">
    <p:spTree>
      <p:nvGrpSpPr>
        <p:cNvPr id="1" name=""/>
        <p:cNvGrpSpPr/>
        <p:nvPr/>
      </p:nvGrpSpPr>
      <p:grpSpPr>
        <a:xfrm>
          <a:off x="0" y="0"/>
          <a:ext cx="0" cy="0"/>
          <a:chOff x="0" y="0"/>
          <a:chExt cx="0" cy="0"/>
        </a:xfrm>
      </p:grpSpPr>
      <p:sp>
        <p:nvSpPr>
          <p:cNvPr id="8" name="Rectangle 7"/>
          <p:cNvSpPr/>
          <p:nvPr userDrawn="1"/>
        </p:nvSpPr>
        <p:spPr>
          <a:xfrm>
            <a:off x="0" y="1185062"/>
            <a:ext cx="14630400" cy="70445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548640"/>
            <a:endParaRPr lang="en-US" sz="2592">
              <a:solidFill>
                <a:prstClr val="white"/>
              </a:solidFill>
            </a:endParaRPr>
          </a:p>
        </p:txBody>
      </p:sp>
      <p:sp>
        <p:nvSpPr>
          <p:cNvPr id="10" name="Title 1"/>
          <p:cNvSpPr>
            <a:spLocks noGrp="1"/>
          </p:cNvSpPr>
          <p:nvPr>
            <p:ph type="title"/>
          </p:nvPr>
        </p:nvSpPr>
        <p:spPr>
          <a:xfrm>
            <a:off x="731520" y="427936"/>
            <a:ext cx="10607040" cy="415498"/>
          </a:xfrm>
          <a:prstGeom prst="rect">
            <a:avLst/>
          </a:prstGeom>
        </p:spPr>
        <p:txBody>
          <a:bodyPr lIns="0" tIns="0" rIns="0" bIns="0" anchor="t" anchorCtr="0">
            <a:spAutoFit/>
          </a:bodyPr>
          <a:lstStyle>
            <a:lvl1pPr algn="l">
              <a:defRPr sz="3000" b="1">
                <a:solidFill>
                  <a:srgbClr val="D57500"/>
                </a:solidFill>
                <a:latin typeface="Arial"/>
                <a:cs typeface="Arial"/>
              </a:defRPr>
            </a:lvl1pPr>
          </a:lstStyle>
          <a:p>
            <a:r>
              <a:rPr lang="en-US"/>
              <a:t>Click to edit Master title style</a:t>
            </a:r>
            <a:endParaRPr lang="en-US" dirty="0"/>
          </a:p>
        </p:txBody>
      </p:sp>
      <p:sp>
        <p:nvSpPr>
          <p:cNvPr id="11" name="Content Placeholder 2"/>
          <p:cNvSpPr>
            <a:spLocks noGrp="1"/>
          </p:cNvSpPr>
          <p:nvPr>
            <p:ph idx="1"/>
          </p:nvPr>
        </p:nvSpPr>
        <p:spPr>
          <a:xfrm>
            <a:off x="731520" y="1645918"/>
            <a:ext cx="13167360" cy="1670650"/>
          </a:xfrm>
          <a:prstGeom prst="rect">
            <a:avLst/>
          </a:prstGeom>
        </p:spPr>
        <p:txBody>
          <a:bodyPr lIns="0" tIns="0" rIns="0" bIns="0">
            <a:spAutoFit/>
          </a:bodyPr>
          <a:lstStyle>
            <a:lvl1pPr>
              <a:defRPr sz="2400">
                <a:latin typeface="Arial"/>
                <a:cs typeface="Arial"/>
              </a:defRPr>
            </a:lvl1pPr>
            <a:lvl2pPr>
              <a:defRPr sz="2160">
                <a:latin typeface="Arial"/>
                <a:cs typeface="Arial"/>
              </a:defRPr>
            </a:lvl2pPr>
            <a:lvl3pPr>
              <a:defRPr sz="1920">
                <a:latin typeface="Arial"/>
                <a:cs typeface="Arial"/>
              </a:defRPr>
            </a:lvl3pPr>
            <a:lvl4pPr>
              <a:defRPr sz="1680">
                <a:latin typeface="Arial"/>
                <a:cs typeface="Arial"/>
              </a:defRPr>
            </a:lvl4pPr>
            <a:lvl5pPr>
              <a:defRPr sz="1680">
                <a:latin typeface="Arial"/>
                <a:cs typeface="Aria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1520" y="7627621"/>
            <a:ext cx="3413760" cy="438150"/>
          </a:xfrm>
          <a:prstGeom prst="rect">
            <a:avLst/>
          </a:prstGeom>
        </p:spPr>
        <p:txBody>
          <a:bodyPr/>
          <a:lstStyle>
            <a:lvl1pPr>
              <a:defRPr>
                <a:solidFill>
                  <a:srgbClr val="707276"/>
                </a:solidFill>
              </a:defRPr>
            </a:lvl1pPr>
          </a:lstStyle>
          <a:p>
            <a:fld id="{3FB9476D-B0BD-4935-876D-2C51AE39E470}" type="datetime4">
              <a:rPr lang="en-US" smtClean="0"/>
              <a:pPr/>
              <a:t>May 22, 2020</a:t>
            </a:fld>
            <a:endParaRPr lang="en-US" dirty="0"/>
          </a:p>
        </p:txBody>
      </p:sp>
      <p:sp>
        <p:nvSpPr>
          <p:cNvPr id="5" name="Footer Placeholder 4"/>
          <p:cNvSpPr>
            <a:spLocks noGrp="1"/>
          </p:cNvSpPr>
          <p:nvPr>
            <p:ph type="ftr" sz="quarter" idx="11"/>
          </p:nvPr>
        </p:nvSpPr>
        <p:spPr>
          <a:xfrm>
            <a:off x="4998720" y="7627621"/>
            <a:ext cx="4632960" cy="438150"/>
          </a:xfrm>
          <a:prstGeom prst="rect">
            <a:avLst/>
          </a:prstGeom>
        </p:spPr>
        <p:txBody>
          <a:bodyPr/>
          <a:lstStyle>
            <a:lvl1pPr>
              <a:defRPr>
                <a:solidFill>
                  <a:srgbClr val="707276"/>
                </a:solidFill>
              </a:defRPr>
            </a:lvl1pPr>
          </a:lstStyle>
          <a:p>
            <a:endParaRPr lang="en-US"/>
          </a:p>
        </p:txBody>
      </p:sp>
      <p:sp>
        <p:nvSpPr>
          <p:cNvPr id="6" name="Slide Number Placeholder 5"/>
          <p:cNvSpPr>
            <a:spLocks noGrp="1"/>
          </p:cNvSpPr>
          <p:nvPr>
            <p:ph type="sldNum" sz="quarter" idx="12"/>
          </p:nvPr>
        </p:nvSpPr>
        <p:spPr>
          <a:xfrm>
            <a:off x="10485120" y="7627621"/>
            <a:ext cx="3413760" cy="438150"/>
          </a:xfrm>
          <a:prstGeom prst="rect">
            <a:avLst/>
          </a:prstGeom>
        </p:spPr>
        <p:txBody>
          <a:bodyPr/>
          <a:lstStyle>
            <a:lvl1pPr>
              <a:defRPr>
                <a:solidFill>
                  <a:srgbClr val="707276"/>
                </a:solidFill>
              </a:defRPr>
            </a:lvl1pPr>
          </a:lstStyle>
          <a:p>
            <a:fld id="{A505DBE7-0ACF-E348-BBE2-A615BCE1D797}" type="slidenum">
              <a:rPr lang="en-US" smtClean="0"/>
              <a:pPr/>
              <a:t>‹#›</a:t>
            </a:fld>
            <a:endParaRPr lang="en-US"/>
          </a:p>
        </p:txBody>
      </p:sp>
    </p:spTree>
    <p:extLst>
      <p:ext uri="{BB962C8B-B14F-4D97-AF65-F5344CB8AC3E}">
        <p14:creationId xmlns:p14="http://schemas.microsoft.com/office/powerpoint/2010/main" val="2850026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400800" y="457200"/>
            <a:ext cx="7772400"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400800" y="6858000"/>
            <a:ext cx="77724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rgbClr val="C8722E"/>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394459" y="4373033"/>
            <a:ext cx="4572000" cy="3429000"/>
          </a:xfrm>
          <a:prstGeom prst="rect">
            <a:avLst/>
          </a:prstGeom>
        </p:spPr>
        <p:txBody>
          <a:bodyPr/>
          <a:lstStyle>
            <a:lvl1pPr>
              <a:defRPr sz="2800"/>
            </a:lvl1pPr>
            <a:lvl2pPr marL="822960" indent="-274320">
              <a:buFont typeface="Wingdings" panose="05000000000000000000" pitchFamily="2" charset="2"/>
              <a:buChar char="§"/>
              <a:defRPr sz="2400"/>
            </a:lvl2pPr>
            <a:lvl3pPr marL="1371600" indent="-274320">
              <a:buFont typeface="Wingdings" panose="05000000000000000000" pitchFamily="2" charset="2"/>
              <a:buChar char="ü"/>
              <a:defRPr sz="2000"/>
            </a:lvl3pPr>
            <a:lvl4pPr>
              <a:defRPr sz="1800"/>
            </a:lvl4pPr>
            <a:lvl5pPr marL="2468880" indent="-274320">
              <a:buFont typeface="Wingdings" panose="05000000000000000000" pitchFamily="2" charset="2"/>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15" name="Footer Placeholder 2">
            <a:extLst>
              <a:ext uri="{FF2B5EF4-FFF2-40B4-BE49-F238E27FC236}">
                <a16:creationId xmlns:a16="http://schemas.microsoft.com/office/drawing/2014/main" id="{A86FAFB9-0DC0-4AB0-9E8B-6EC7C8ABAAF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430642" y="457199"/>
            <a:ext cx="7772400"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394459" y="4373033"/>
            <a:ext cx="4572000" cy="3429000"/>
          </a:xfrm>
          <a:prstGeom prst="rect">
            <a:avLst/>
          </a:prstGeom>
        </p:spPr>
        <p:txBody>
          <a:bodyPr/>
          <a:lstStyle>
            <a:lvl1pPr>
              <a:defRPr sz="2800"/>
            </a:lvl1pPr>
            <a:lvl2pPr marL="822960" indent="-274320">
              <a:buFont typeface="Wingdings" panose="05000000000000000000" pitchFamily="2" charset="2"/>
              <a:buChar char="§"/>
              <a:defRPr sz="2400"/>
            </a:lvl2pPr>
            <a:lvl3pPr marL="1371600" indent="-274320">
              <a:buFont typeface="Wingdings" panose="05000000000000000000" pitchFamily="2" charset="2"/>
              <a:buChar char="ü"/>
              <a:defRPr sz="2000"/>
            </a:lvl3pPr>
            <a:lvl4pPr>
              <a:defRPr sz="1800"/>
            </a:lvl4pPr>
            <a:lvl5pPr marL="2468880" indent="-274320">
              <a:buFont typeface="Wingdings" panose="05000000000000000000" pitchFamily="2" charset="2"/>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19" name="Footer Placeholder 2">
            <a:extLst>
              <a:ext uri="{FF2B5EF4-FFF2-40B4-BE49-F238E27FC236}">
                <a16:creationId xmlns:a16="http://schemas.microsoft.com/office/drawing/2014/main" id="{08FBEF60-4239-4E67-A385-B22B813AD40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rgbClr val="C8722E"/>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3200400" y="270933"/>
            <a:ext cx="10972800" cy="1310979"/>
          </a:xfrm>
          <a:prstGeom prst="rect">
            <a:avLst/>
          </a:prstGeom>
        </p:spPr>
        <p:txBody>
          <a:bodyPr lIns="0" anchor="b"/>
          <a:lstStyle>
            <a:lvl1pPr>
              <a:defRPr lang="en-US" sz="3600" b="1" kern="1200" dirty="0">
                <a:solidFill>
                  <a:srgbClr val="C8722E"/>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371600" y="2057399"/>
            <a:ext cx="12801600" cy="5486401"/>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400800"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515600"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400800"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515600"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400800"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400800"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515600"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515600"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371599" y="2295525"/>
            <a:ext cx="4572001" cy="1590675"/>
          </a:xfrm>
          <a:prstGeom prst="rect">
            <a:avLst/>
          </a:prstGeom>
        </p:spPr>
        <p:txBody>
          <a:bodyPr lIns="0" anchor="b"/>
          <a:lstStyle>
            <a:lvl1pPr>
              <a:defRPr lang="en-US" sz="3600" b="1" kern="1200" dirty="0">
                <a:solidFill>
                  <a:srgbClr val="C8722E"/>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394459" y="4373033"/>
            <a:ext cx="4572000" cy="3429000"/>
          </a:xfrm>
          <a:prstGeom prst="rect">
            <a:avLst/>
          </a:prstGeom>
        </p:spPr>
        <p:txBody>
          <a:bodyPr/>
          <a:lstStyle>
            <a:lvl1pPr>
              <a:defRPr sz="2800"/>
            </a:lvl1pPr>
            <a:lvl2pPr marL="822960" indent="-274320">
              <a:buFont typeface="Wingdings" panose="05000000000000000000" pitchFamily="2" charset="2"/>
              <a:buChar char="§"/>
              <a:defRPr sz="2400"/>
            </a:lvl2pPr>
            <a:lvl3pPr marL="1371600" indent="-274320">
              <a:buFont typeface="Wingdings" panose="05000000000000000000" pitchFamily="2" charset="2"/>
              <a:buChar char="ü"/>
              <a:defRPr sz="2000"/>
            </a:lvl3pPr>
            <a:lvl4pPr>
              <a:defRPr sz="1800"/>
            </a:lvl4pPr>
            <a:lvl5pPr marL="2468880" indent="-274320">
              <a:buFont typeface="Wingdings" panose="05000000000000000000" pitchFamily="2" charset="2"/>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26" name="Footer Placeholder 2">
            <a:extLst>
              <a:ext uri="{FF2B5EF4-FFF2-40B4-BE49-F238E27FC236}">
                <a16:creationId xmlns:a16="http://schemas.microsoft.com/office/drawing/2014/main" id="{8259C4D6-850D-4393-9434-3F69451FBF8E}"/>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6" name="Title 1">
            <a:extLst>
              <a:ext uri="{FF2B5EF4-FFF2-40B4-BE49-F238E27FC236}">
                <a16:creationId xmlns:a16="http://schemas.microsoft.com/office/drawing/2014/main" id="{BE0A6ECC-C9D0-4240-B978-69D09F2C9936}"/>
              </a:ext>
            </a:extLst>
          </p:cNvPr>
          <p:cNvSpPr>
            <a:spLocks noGrp="1"/>
          </p:cNvSpPr>
          <p:nvPr>
            <p:ph type="title" hasCustomPrompt="1"/>
          </p:nvPr>
        </p:nvSpPr>
        <p:spPr>
          <a:xfrm>
            <a:off x="3200400" y="270933"/>
            <a:ext cx="10972800" cy="1310979"/>
          </a:xfrm>
          <a:prstGeom prst="rect">
            <a:avLst/>
          </a:prstGeom>
        </p:spPr>
        <p:txBody>
          <a:bodyPr lIns="0" anchor="b"/>
          <a:lstStyle>
            <a:lvl1pPr>
              <a:defRPr lang="en-US" sz="3600" b="1" kern="1200" dirty="0">
                <a:solidFill>
                  <a:srgbClr val="C8722E"/>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371600" y="2194560"/>
            <a:ext cx="12801600" cy="525886"/>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37160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37160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73786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73786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37160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37160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73786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73786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0" name="Title 1">
            <a:extLst>
              <a:ext uri="{FF2B5EF4-FFF2-40B4-BE49-F238E27FC236}">
                <a16:creationId xmlns:a16="http://schemas.microsoft.com/office/drawing/2014/main" id="{7B7AD090-7EA2-424E-A15B-B80A20326A1D}"/>
              </a:ext>
            </a:extLst>
          </p:cNvPr>
          <p:cNvSpPr>
            <a:spLocks noGrp="1"/>
          </p:cNvSpPr>
          <p:nvPr>
            <p:ph type="title" hasCustomPrompt="1"/>
          </p:nvPr>
        </p:nvSpPr>
        <p:spPr>
          <a:xfrm>
            <a:off x="3200400" y="270933"/>
            <a:ext cx="10972800" cy="1310979"/>
          </a:xfrm>
          <a:prstGeom prst="rect">
            <a:avLst/>
          </a:prstGeom>
        </p:spPr>
        <p:txBody>
          <a:bodyPr lIns="0" anchor="b"/>
          <a:lstStyle>
            <a:lvl1pPr>
              <a:defRPr lang="en-US" sz="3600" b="1" kern="1200" dirty="0">
                <a:solidFill>
                  <a:srgbClr val="C8722E"/>
                </a:solidFill>
                <a:latin typeface="Arial" panose="020B0604020202020204" pitchFamily="34" charset="0"/>
                <a:ea typeface="+mn-ea"/>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5/22/2020</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bg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extBox 5">
            <a:extLst>
              <a:ext uri="{FF2B5EF4-FFF2-40B4-BE49-F238E27FC236}">
                <a16:creationId xmlns:a16="http://schemas.microsoft.com/office/drawing/2014/main" id="{D366D1A4-6DD7-B54C-AB7B-63074374BB93}"/>
              </a:ext>
            </a:extLst>
          </p:cNvPr>
          <p:cNvSpPr txBox="1"/>
          <p:nvPr userDrawn="1"/>
        </p:nvSpPr>
        <p:spPr>
          <a:xfrm>
            <a:off x="1371600" y="2057400"/>
            <a:ext cx="4572000" cy="5486400"/>
          </a:xfrm>
          <a:prstGeom prst="rect">
            <a:avLst/>
          </a:prstGeom>
          <a:noFill/>
        </p:spPr>
        <p:txBody>
          <a:bodyPr wrap="square" lIns="0" tIns="0" rIns="0" bIns="0" rtlCol="0" anchor="ctr" anchorCtr="0">
            <a:noAutofit/>
          </a:bodyPr>
          <a:lstStyle/>
          <a:p>
            <a:pPr>
              <a:lnSpc>
                <a:spcPct val="90000"/>
              </a:lnSpc>
            </a:pPr>
            <a:r>
              <a:rPr lang="en-US" sz="4800" b="1" dirty="0">
                <a:solidFill>
                  <a:srgbClr val="C8722E"/>
                </a:solidFill>
                <a:latin typeface="Arial" panose="020B0604020202020204" pitchFamily="34" charset="0"/>
                <a:cs typeface="Arial" panose="020B0604020202020204" pitchFamily="34" charset="0"/>
              </a:rPr>
              <a:t>Thank you</a:t>
            </a:r>
          </a:p>
        </p:txBody>
      </p:sp>
      <p:sp>
        <p:nvSpPr>
          <p:cNvPr id="9" name="Footer Placeholder 2">
            <a:extLst>
              <a:ext uri="{FF2B5EF4-FFF2-40B4-BE49-F238E27FC236}">
                <a16:creationId xmlns:a16="http://schemas.microsoft.com/office/drawing/2014/main" id="{B62A8373-42F9-431F-865E-129CCA0046BE}"/>
              </a:ext>
            </a:extLst>
          </p:cNvPr>
          <p:cNvSpPr>
            <a:spLocks noGrp="1"/>
          </p:cNvSpPr>
          <p:nvPr>
            <p:ph type="ftr" sz="quarter" idx="3"/>
          </p:nvPr>
        </p:nvSpPr>
        <p:spPr>
          <a:xfrm>
            <a:off x="929247" y="7772400"/>
            <a:ext cx="5471554"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729221F-20F2-144C-A638-0A6C756C26C9}"/>
              </a:ext>
            </a:extLst>
          </p:cNvPr>
          <p:cNvSpPr/>
          <p:nvPr userDrawn="1"/>
        </p:nvSpPr>
        <p:spPr>
          <a:xfrm>
            <a:off x="914400" y="0"/>
            <a:ext cx="54864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7588D28A-E737-5049-8A98-3AC3A6EA2CDB}"/>
              </a:ext>
            </a:extLst>
          </p:cNvPr>
          <p:cNvPicPr>
            <a:picLocks noChangeAspect="1"/>
          </p:cNvPicPr>
          <p:nvPr userDrawn="1"/>
        </p:nvPicPr>
        <p:blipFill>
          <a:blip r:embed="rId14"/>
          <a:stretch>
            <a:fillRect/>
          </a:stretch>
        </p:blipFill>
        <p:spPr>
          <a:xfrm>
            <a:off x="1371600" y="237744"/>
            <a:ext cx="1280160" cy="1249224"/>
          </a:xfrm>
          <a:prstGeom prst="rect">
            <a:avLst/>
          </a:prstGeom>
        </p:spPr>
      </p:pic>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627938"/>
            <a:ext cx="4937125"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25.jp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image" Target="../media/image26.jpg"/><Relationship Id="rId1" Type="http://schemas.openxmlformats.org/officeDocument/2006/relationships/slideLayout" Target="../slideLayouts/slideLayout3.xml"/><Relationship Id="rId6" Type="http://schemas.openxmlformats.org/officeDocument/2006/relationships/image" Target="../media/image30.jpg"/><Relationship Id="rId11" Type="http://schemas.openxmlformats.org/officeDocument/2006/relationships/image" Target="../media/image7.png"/><Relationship Id="rId5" Type="http://schemas.openxmlformats.org/officeDocument/2006/relationships/image" Target="../media/image29.jpg"/><Relationship Id="rId10" Type="http://schemas.openxmlformats.org/officeDocument/2006/relationships/image" Target="../media/image34.jpg"/><Relationship Id="rId4" Type="http://schemas.openxmlformats.org/officeDocument/2006/relationships/image" Target="../media/image28.jpg"/><Relationship Id="rId9" Type="http://schemas.openxmlformats.org/officeDocument/2006/relationships/image" Target="../media/image33.jpg"/></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3.xml"/><Relationship Id="rId5" Type="http://schemas.openxmlformats.org/officeDocument/2006/relationships/image" Target="../media/image38.jpg"/><Relationship Id="rId4" Type="http://schemas.openxmlformats.org/officeDocument/2006/relationships/image" Target="../media/image37.jpg"/></Relationships>
</file>

<file path=ppt/slides/_rels/slide1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41.jpg"/><Relationship Id="rId4" Type="http://schemas.openxmlformats.org/officeDocument/2006/relationships/image" Target="../media/image40.jpg"/></Relationships>
</file>

<file path=ppt/slides/_rels/slide1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45.jpg"/><Relationship Id="rId4" Type="http://schemas.openxmlformats.org/officeDocument/2006/relationships/image" Target="../media/image44.jpg"/></Relationships>
</file>

<file path=ppt/slides/_rels/slide1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7.png"/><Relationship Id="rId7" Type="http://schemas.openxmlformats.org/officeDocument/2006/relationships/image" Target="../media/image57.png"/><Relationship Id="rId2" Type="http://schemas.openxmlformats.org/officeDocument/2006/relationships/image" Target="../media/image46.jpg"/><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7.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agupubs.onlinelibrary.wiley.com/doi/full/10.1029/2018GL079249#grl58217-bib-0001" TargetMode="External"/><Relationship Id="rId3" Type="http://schemas.openxmlformats.org/officeDocument/2006/relationships/hyperlink" Target="https://agupubs.onlinelibrary.wiley.com/doi/full/10.1029/2018GL079249#grl58217-bib-0007" TargetMode="External"/><Relationship Id="rId7" Type="http://schemas.openxmlformats.org/officeDocument/2006/relationships/hyperlink" Target="https://agupubs.onlinelibrary.wiley.com/doi/full/10.1029/2018GL079249#grl58217-bib-0012" TargetMode="External"/><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hyperlink" Target="https://agupubs.onlinelibrary.wiley.com/doi/full/10.1029/2018GL079249#grl58217-bib-0011" TargetMode="External"/><Relationship Id="rId5" Type="http://schemas.openxmlformats.org/officeDocument/2006/relationships/hyperlink" Target="https://agupubs.onlinelibrary.wiley.com/doi/full/10.1029/2018GL079249#grl58217-bib-0021" TargetMode="External"/><Relationship Id="rId10" Type="http://schemas.openxmlformats.org/officeDocument/2006/relationships/hyperlink" Target="https://agupubs.onlinelibrary.wiley.com/doi/full/10.1029/2018GL079249#grl58217-bib-0014" TargetMode="External"/><Relationship Id="rId4" Type="http://schemas.openxmlformats.org/officeDocument/2006/relationships/hyperlink" Target="https://agupubs.onlinelibrary.wiley.com/doi/full/10.1029/2018GL079249#grl58217-bib-0006" TargetMode="External"/><Relationship Id="rId9" Type="http://schemas.openxmlformats.org/officeDocument/2006/relationships/hyperlink" Target="https://agupubs.onlinelibrary.wiley.com/doi/full/10.1029/2018GL079249#grl58217-bib-0013"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emf"/><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8.emf"/><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4.xml"/><Relationship Id="rId7"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60.pn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3.png"/><Relationship Id="rId5" Type="http://schemas.openxmlformats.org/officeDocument/2006/relationships/image" Target="../media/image7.png"/><Relationship Id="rId10"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16.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8000" r="-18000"/>
          </a:stretch>
        </a:blipFill>
        <a:effectLst/>
      </p:bgPr>
    </p:bg>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B8696A4F-5314-46CD-B205-CC2D44570D66}"/>
              </a:ext>
            </a:extLst>
          </p:cNvPr>
          <p:cNvSpPr>
            <a:spLocks noGrp="1"/>
          </p:cNvSpPr>
          <p:nvPr>
            <p:ph type="dt" sz="half" idx="2"/>
          </p:nvPr>
        </p:nvSpPr>
        <p:spPr>
          <a:xfrm>
            <a:off x="4279391" y="6187406"/>
            <a:ext cx="1772865" cy="438150"/>
          </a:xfrm>
        </p:spPr>
        <p:txBody>
          <a:bodyPr/>
          <a:lstStyle/>
          <a:p>
            <a:fld id="{4E130ED9-0C27-4EF1-9F86-D29E4EA507BE}" type="datetime4">
              <a:rPr lang="en-US" smtClean="0"/>
              <a:t>May 22, 2020</a:t>
            </a:fld>
            <a:endParaRPr lang="en-US" dirty="0"/>
          </a:p>
        </p:txBody>
      </p:sp>
      <p:sp>
        <p:nvSpPr>
          <p:cNvPr id="2" name="Rectangle 1"/>
          <p:cNvSpPr/>
          <p:nvPr/>
        </p:nvSpPr>
        <p:spPr>
          <a:xfrm>
            <a:off x="981411" y="1761909"/>
            <a:ext cx="5558005" cy="1815882"/>
          </a:xfrm>
          <a:prstGeom prst="rect">
            <a:avLst/>
          </a:prstGeom>
        </p:spPr>
        <p:txBody>
          <a:bodyPr wrap="square">
            <a:spAutoFit/>
          </a:bodyPr>
          <a:lstStyle/>
          <a:p>
            <a:r>
              <a:rPr lang="en-US" sz="2800" b="1" dirty="0">
                <a:solidFill>
                  <a:schemeClr val="tx2"/>
                </a:solidFill>
              </a:rPr>
              <a:t>The Influence of Background Divergent Moisture Flux on the Frequency of Atmospheric Rivers</a:t>
            </a:r>
            <a:endParaRPr lang="en-US" sz="2800" dirty="0">
              <a:solidFill>
                <a:schemeClr val="tx2"/>
              </a:solidFill>
            </a:endParaRPr>
          </a:p>
        </p:txBody>
      </p:sp>
    </p:spTree>
    <p:extLst>
      <p:ext uri="{BB962C8B-B14F-4D97-AF65-F5344CB8AC3E}">
        <p14:creationId xmlns:p14="http://schemas.microsoft.com/office/powerpoint/2010/main" val="1152154647"/>
      </p:ext>
    </p:extLst>
  </p:cSld>
  <p:clrMapOvr>
    <a:masterClrMapping/>
  </p:clrMapOvr>
  <mc:AlternateContent xmlns:mc="http://schemas.openxmlformats.org/markup-compatibility/2006" xmlns:p14="http://schemas.microsoft.com/office/powerpoint/2010/main">
    <mc:Choice Requires="p14">
      <p:transition spd="med" p14:dur="700" advTm="19559">
        <p:fade/>
      </p:transition>
    </mc:Choice>
    <mc:Fallback xmlns="">
      <p:transition spd="med" advTm="19559">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0F6267-A6F1-4F32-9701-CE04E5BC18E6}"/>
              </a:ext>
            </a:extLst>
          </p:cNvPr>
          <p:cNvSpPr>
            <a:spLocks noGrp="1"/>
          </p:cNvSpPr>
          <p:nvPr>
            <p:ph type="sldNum" sz="quarter" idx="12"/>
          </p:nvPr>
        </p:nvSpPr>
        <p:spPr/>
        <p:txBody>
          <a:bodyPr/>
          <a:lstStyle/>
          <a:p>
            <a:fld id="{FE7A4BB3-E848-5A44-82DF-322201952CD8}" type="slidenum">
              <a:rPr lang="en-US" smtClean="0"/>
              <a:pPr/>
              <a:t>10</a:t>
            </a:fld>
            <a:endParaRPr lang="en-US" dirty="0"/>
          </a:p>
        </p:txBody>
      </p:sp>
      <p:sp>
        <p:nvSpPr>
          <p:cNvPr id="5" name="Rectangle 4">
            <a:extLst>
              <a:ext uri="{FF2B5EF4-FFF2-40B4-BE49-F238E27FC236}">
                <a16:creationId xmlns:a16="http://schemas.microsoft.com/office/drawing/2014/main" id="{E1003540-31C0-40A6-8E12-10C7406D3210}"/>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3">
            <a:extLst>
              <a:ext uri="{FF2B5EF4-FFF2-40B4-BE49-F238E27FC236}">
                <a16:creationId xmlns:a16="http://schemas.microsoft.com/office/drawing/2014/main" id="{DA250A40-5572-48C5-924D-D972EF6BFBAA}"/>
              </a:ext>
            </a:extLst>
          </p:cNvPr>
          <p:cNvSpPr txBox="1">
            <a:spLocks/>
          </p:cNvSpPr>
          <p:nvPr/>
        </p:nvSpPr>
        <p:spPr>
          <a:xfrm>
            <a:off x="1436914" y="6825278"/>
            <a:ext cx="12200709" cy="1042914"/>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Variations in the background moisture flux by the monsoonal changes in wind direction explain the large fraction of seasonal variability of the total divergent moisture flux in ARs.  </a:t>
            </a:r>
          </a:p>
        </p:txBody>
      </p:sp>
      <p:pic>
        <p:nvPicPr>
          <p:cNvPr id="18" name="Picture 17">
            <a:extLst>
              <a:ext uri="{FF2B5EF4-FFF2-40B4-BE49-F238E27FC236}">
                <a16:creationId xmlns:a16="http://schemas.microsoft.com/office/drawing/2014/main" id="{7E8F7A85-1B16-4C37-89E4-F5FBB8559373}"/>
              </a:ext>
            </a:extLst>
          </p:cNvPr>
          <p:cNvPicPr>
            <a:picLocks noChangeAspect="1"/>
          </p:cNvPicPr>
          <p:nvPr/>
        </p:nvPicPr>
        <p:blipFill rotWithShape="1">
          <a:blip r:embed="rId3"/>
          <a:srcRect b="21025"/>
          <a:stretch/>
        </p:blipFill>
        <p:spPr>
          <a:xfrm>
            <a:off x="6592407" y="537815"/>
            <a:ext cx="5762853" cy="2947845"/>
          </a:xfrm>
          <a:prstGeom prst="rect">
            <a:avLst/>
          </a:prstGeom>
        </p:spPr>
      </p:pic>
      <p:pic>
        <p:nvPicPr>
          <p:cNvPr id="20" name="Picture 19">
            <a:extLst>
              <a:ext uri="{FF2B5EF4-FFF2-40B4-BE49-F238E27FC236}">
                <a16:creationId xmlns:a16="http://schemas.microsoft.com/office/drawing/2014/main" id="{B8E28A23-AAB7-4F8A-8D2C-B82409996425}"/>
              </a:ext>
            </a:extLst>
          </p:cNvPr>
          <p:cNvPicPr>
            <a:picLocks noChangeAspect="1"/>
          </p:cNvPicPr>
          <p:nvPr/>
        </p:nvPicPr>
        <p:blipFill rotWithShape="1">
          <a:blip r:embed="rId4"/>
          <a:srcRect b="21644"/>
          <a:stretch/>
        </p:blipFill>
        <p:spPr>
          <a:xfrm>
            <a:off x="940526" y="4096383"/>
            <a:ext cx="5225143" cy="2728895"/>
          </a:xfrm>
          <a:prstGeom prst="rect">
            <a:avLst/>
          </a:prstGeom>
        </p:spPr>
      </p:pic>
      <p:pic>
        <p:nvPicPr>
          <p:cNvPr id="21" name="Picture 20">
            <a:extLst>
              <a:ext uri="{FF2B5EF4-FFF2-40B4-BE49-F238E27FC236}">
                <a16:creationId xmlns:a16="http://schemas.microsoft.com/office/drawing/2014/main" id="{83191AC3-427C-40B2-BC79-C09064EF0A84}"/>
              </a:ext>
            </a:extLst>
          </p:cNvPr>
          <p:cNvPicPr>
            <a:picLocks noChangeAspect="1"/>
          </p:cNvPicPr>
          <p:nvPr/>
        </p:nvPicPr>
        <p:blipFill rotWithShape="1">
          <a:blip r:embed="rId4"/>
          <a:srcRect l="20440" t="78512" r="16981"/>
          <a:stretch/>
        </p:blipFill>
        <p:spPr>
          <a:xfrm>
            <a:off x="7014754" y="3485660"/>
            <a:ext cx="5340506" cy="1375380"/>
          </a:xfrm>
          <a:prstGeom prst="rect">
            <a:avLst/>
          </a:prstGeom>
        </p:spPr>
      </p:pic>
      <p:pic>
        <p:nvPicPr>
          <p:cNvPr id="4" name="Picture 3">
            <a:extLst>
              <a:ext uri="{FF2B5EF4-FFF2-40B4-BE49-F238E27FC236}">
                <a16:creationId xmlns:a16="http://schemas.microsoft.com/office/drawing/2014/main" id="{E61D960C-FA27-43FF-B3E6-B9128A49A4BB}"/>
              </a:ext>
            </a:extLst>
          </p:cNvPr>
          <p:cNvPicPr>
            <a:picLocks noChangeAspect="1"/>
          </p:cNvPicPr>
          <p:nvPr/>
        </p:nvPicPr>
        <p:blipFill rotWithShape="1">
          <a:blip r:embed="rId5"/>
          <a:srcRect b="20151"/>
          <a:stretch/>
        </p:blipFill>
        <p:spPr>
          <a:xfrm>
            <a:off x="940526" y="537815"/>
            <a:ext cx="5133703" cy="3074431"/>
          </a:xfrm>
          <a:prstGeom prst="rect">
            <a:avLst/>
          </a:prstGeom>
        </p:spPr>
      </p:pic>
      <p:sp>
        <p:nvSpPr>
          <p:cNvPr id="11" name="Rectangle 10">
            <a:extLst>
              <a:ext uri="{FF2B5EF4-FFF2-40B4-BE49-F238E27FC236}">
                <a16:creationId xmlns:a16="http://schemas.microsoft.com/office/drawing/2014/main" id="{4B6D4AAC-8E35-46F7-B92D-39F65E8D9D02}"/>
              </a:ext>
            </a:extLst>
          </p:cNvPr>
          <p:cNvSpPr/>
          <p:nvPr/>
        </p:nvSpPr>
        <p:spPr>
          <a:xfrm>
            <a:off x="7215414" y="4806567"/>
            <a:ext cx="3665946" cy="707886"/>
          </a:xfrm>
          <a:prstGeom prst="rect">
            <a:avLst/>
          </a:prstGeom>
        </p:spPr>
        <p:txBody>
          <a:bodyPr wrap="square">
            <a:spAutoFit/>
          </a:bodyPr>
          <a:lstStyle/>
          <a:p>
            <a:r>
              <a:rPr lang="en-US" sz="2000" kern="0" dirty="0">
                <a:solidFill>
                  <a:schemeClr val="tx2"/>
                </a:solidFill>
                <a:latin typeface="Gill Sans MT" panose="020B0502020104020203" pitchFamily="34" charset="0"/>
                <a:ea typeface="ＭＳ Ｐゴシック" pitchFamily="34" charset="-128"/>
              </a:rPr>
              <a:t>Climatological monthly mean DIVT across the date-line </a:t>
            </a:r>
            <a:endParaRPr lang="en-US" dirty="0">
              <a:solidFill>
                <a:schemeClr val="tx2"/>
              </a:solidFill>
            </a:endParaRPr>
          </a:p>
        </p:txBody>
      </p:sp>
      <p:sp>
        <p:nvSpPr>
          <p:cNvPr id="13" name="TextBox 12">
            <a:extLst>
              <a:ext uri="{FF2B5EF4-FFF2-40B4-BE49-F238E27FC236}">
                <a16:creationId xmlns:a16="http://schemas.microsoft.com/office/drawing/2014/main" id="{99206101-9704-45DE-95F3-B2E61672E81B}"/>
              </a:ext>
            </a:extLst>
          </p:cNvPr>
          <p:cNvSpPr txBox="1"/>
          <p:nvPr/>
        </p:nvSpPr>
        <p:spPr>
          <a:xfrm>
            <a:off x="2055428" y="414546"/>
            <a:ext cx="3329758" cy="424732"/>
          </a:xfrm>
          <a:prstGeom prst="rect">
            <a:avLst/>
          </a:prstGeom>
          <a:solidFill>
            <a:schemeClr val="bg1"/>
          </a:solidFill>
        </p:spPr>
        <p:txBody>
          <a:bodyPr wrap="none" rtlCol="0">
            <a:spAutoFit/>
          </a:bodyPr>
          <a:lstStyle/>
          <a:p>
            <a:r>
              <a:rPr lang="en-US" b="1" dirty="0"/>
              <a:t>Background Zonal DIVT</a:t>
            </a:r>
          </a:p>
        </p:txBody>
      </p:sp>
      <p:sp>
        <p:nvSpPr>
          <p:cNvPr id="15" name="TextBox 14">
            <a:extLst>
              <a:ext uri="{FF2B5EF4-FFF2-40B4-BE49-F238E27FC236}">
                <a16:creationId xmlns:a16="http://schemas.microsoft.com/office/drawing/2014/main" id="{569D9CCF-2AF2-4FCE-8E4D-2E40D663E553}"/>
              </a:ext>
            </a:extLst>
          </p:cNvPr>
          <p:cNvSpPr txBox="1"/>
          <p:nvPr/>
        </p:nvSpPr>
        <p:spPr>
          <a:xfrm>
            <a:off x="8312261" y="414546"/>
            <a:ext cx="3256982" cy="424732"/>
          </a:xfrm>
          <a:prstGeom prst="rect">
            <a:avLst/>
          </a:prstGeom>
          <a:solidFill>
            <a:schemeClr val="bg1"/>
          </a:solidFill>
        </p:spPr>
        <p:txBody>
          <a:bodyPr wrap="none" rtlCol="0">
            <a:spAutoFit/>
          </a:bodyPr>
          <a:lstStyle/>
          <a:p>
            <a:r>
              <a:rPr lang="en-US" b="1" dirty="0"/>
              <a:t>Internal AR Zonal DIVT</a:t>
            </a:r>
          </a:p>
        </p:txBody>
      </p:sp>
      <p:sp>
        <p:nvSpPr>
          <p:cNvPr id="17" name="TextBox 16">
            <a:extLst>
              <a:ext uri="{FF2B5EF4-FFF2-40B4-BE49-F238E27FC236}">
                <a16:creationId xmlns:a16="http://schemas.microsoft.com/office/drawing/2014/main" id="{DD96E846-F041-4EA5-B2ED-F4A388EE8647}"/>
              </a:ext>
            </a:extLst>
          </p:cNvPr>
          <p:cNvSpPr txBox="1"/>
          <p:nvPr/>
        </p:nvSpPr>
        <p:spPr>
          <a:xfrm>
            <a:off x="2215256" y="3930996"/>
            <a:ext cx="2430730" cy="424732"/>
          </a:xfrm>
          <a:prstGeom prst="rect">
            <a:avLst/>
          </a:prstGeom>
          <a:solidFill>
            <a:schemeClr val="bg1"/>
          </a:solidFill>
        </p:spPr>
        <p:txBody>
          <a:bodyPr wrap="none" rtlCol="0">
            <a:spAutoFit/>
          </a:bodyPr>
          <a:lstStyle/>
          <a:p>
            <a:r>
              <a:rPr lang="en-US" b="1" dirty="0"/>
              <a:t>Total Zonal DIVT</a:t>
            </a:r>
          </a:p>
        </p:txBody>
      </p:sp>
    </p:spTree>
    <p:extLst>
      <p:ext uri="{BB962C8B-B14F-4D97-AF65-F5344CB8AC3E}">
        <p14:creationId xmlns:p14="http://schemas.microsoft.com/office/powerpoint/2010/main" val="428723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0F6267-A6F1-4F32-9701-CE04E5BC18E6}"/>
              </a:ext>
            </a:extLst>
          </p:cNvPr>
          <p:cNvSpPr>
            <a:spLocks noGrp="1"/>
          </p:cNvSpPr>
          <p:nvPr>
            <p:ph type="sldNum" sz="quarter" idx="12"/>
          </p:nvPr>
        </p:nvSpPr>
        <p:spPr/>
        <p:txBody>
          <a:bodyPr/>
          <a:lstStyle/>
          <a:p>
            <a:fld id="{FE7A4BB3-E848-5A44-82DF-322201952CD8}" type="slidenum">
              <a:rPr lang="en-US" smtClean="0"/>
              <a:pPr/>
              <a:t>11</a:t>
            </a:fld>
            <a:endParaRPr lang="en-US" dirty="0"/>
          </a:p>
        </p:txBody>
      </p:sp>
      <p:sp>
        <p:nvSpPr>
          <p:cNvPr id="5" name="Rectangle 4">
            <a:extLst>
              <a:ext uri="{FF2B5EF4-FFF2-40B4-BE49-F238E27FC236}">
                <a16:creationId xmlns:a16="http://schemas.microsoft.com/office/drawing/2014/main" id="{3D2F2647-3947-44D2-9A4F-F3390343DE4D}"/>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3">
            <a:extLst>
              <a:ext uri="{FF2B5EF4-FFF2-40B4-BE49-F238E27FC236}">
                <a16:creationId xmlns:a16="http://schemas.microsoft.com/office/drawing/2014/main" id="{DC814947-033B-47A1-B673-97207C2D0F65}"/>
              </a:ext>
            </a:extLst>
          </p:cNvPr>
          <p:cNvSpPr txBox="1">
            <a:spLocks/>
          </p:cNvSpPr>
          <p:nvPr/>
        </p:nvSpPr>
        <p:spPr>
          <a:xfrm>
            <a:off x="1234218" y="5380229"/>
            <a:ext cx="12635759" cy="1707712"/>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As the background southeasterly moisture flux is weak, ARs in winter propagate further southeast. </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In summer the ARs are located further northwestward as the background moisture flux is strong. </a:t>
            </a:r>
          </a:p>
        </p:txBody>
      </p:sp>
      <p:sp>
        <p:nvSpPr>
          <p:cNvPr id="10" name="TextBox 9">
            <a:extLst>
              <a:ext uri="{FF2B5EF4-FFF2-40B4-BE49-F238E27FC236}">
                <a16:creationId xmlns:a16="http://schemas.microsoft.com/office/drawing/2014/main" id="{9AA3AAC3-BD97-4FEF-B07B-1D64017840EA}"/>
              </a:ext>
            </a:extLst>
          </p:cNvPr>
          <p:cNvSpPr txBox="1"/>
          <p:nvPr/>
        </p:nvSpPr>
        <p:spPr>
          <a:xfrm>
            <a:off x="3719550" y="115317"/>
            <a:ext cx="5499006"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Seasonality of AR frequency</a:t>
            </a:r>
          </a:p>
        </p:txBody>
      </p:sp>
      <p:pic>
        <p:nvPicPr>
          <p:cNvPr id="4" name="Picture 3">
            <a:extLst>
              <a:ext uri="{FF2B5EF4-FFF2-40B4-BE49-F238E27FC236}">
                <a16:creationId xmlns:a16="http://schemas.microsoft.com/office/drawing/2014/main" id="{98C87B8A-1A42-4462-BEFA-59F5E6BE06E1}"/>
              </a:ext>
            </a:extLst>
          </p:cNvPr>
          <p:cNvPicPr>
            <a:picLocks noChangeAspect="1"/>
          </p:cNvPicPr>
          <p:nvPr/>
        </p:nvPicPr>
        <p:blipFill rotWithShape="1">
          <a:blip r:embed="rId3"/>
          <a:srcRect l="2883" r="8734" b="34811"/>
          <a:stretch/>
        </p:blipFill>
        <p:spPr>
          <a:xfrm>
            <a:off x="1234218" y="1162594"/>
            <a:ext cx="5617028" cy="3162819"/>
          </a:xfrm>
          <a:prstGeom prst="rect">
            <a:avLst/>
          </a:prstGeom>
        </p:spPr>
      </p:pic>
      <p:pic>
        <p:nvPicPr>
          <p:cNvPr id="7" name="Picture 6">
            <a:extLst>
              <a:ext uri="{FF2B5EF4-FFF2-40B4-BE49-F238E27FC236}">
                <a16:creationId xmlns:a16="http://schemas.microsoft.com/office/drawing/2014/main" id="{2D91A775-9693-4B9F-B38F-B71BCAAB1662}"/>
              </a:ext>
            </a:extLst>
          </p:cNvPr>
          <p:cNvPicPr>
            <a:picLocks noChangeAspect="1"/>
          </p:cNvPicPr>
          <p:nvPr/>
        </p:nvPicPr>
        <p:blipFill rotWithShape="1">
          <a:blip r:embed="rId4"/>
          <a:srcRect l="3569" r="5473" b="15154"/>
          <a:stretch/>
        </p:blipFill>
        <p:spPr>
          <a:xfrm>
            <a:off x="7144938" y="1259958"/>
            <a:ext cx="7485462" cy="4049860"/>
          </a:xfrm>
          <a:prstGeom prst="rect">
            <a:avLst/>
          </a:prstGeom>
        </p:spPr>
      </p:pic>
      <p:sp>
        <p:nvSpPr>
          <p:cNvPr id="14" name="TextBox 13">
            <a:extLst>
              <a:ext uri="{FF2B5EF4-FFF2-40B4-BE49-F238E27FC236}">
                <a16:creationId xmlns:a16="http://schemas.microsoft.com/office/drawing/2014/main" id="{4E62A7D7-0FA7-42C0-97CE-702E9CDD1AB2}"/>
              </a:ext>
            </a:extLst>
          </p:cNvPr>
          <p:cNvSpPr txBox="1"/>
          <p:nvPr/>
        </p:nvSpPr>
        <p:spPr>
          <a:xfrm>
            <a:off x="2616810" y="1162594"/>
            <a:ext cx="3390672" cy="424732"/>
          </a:xfrm>
          <a:prstGeom prst="rect">
            <a:avLst/>
          </a:prstGeom>
          <a:solidFill>
            <a:schemeClr val="bg1"/>
          </a:solidFill>
        </p:spPr>
        <p:txBody>
          <a:bodyPr wrap="none" rtlCol="0">
            <a:spAutoFit/>
          </a:bodyPr>
          <a:lstStyle/>
          <a:p>
            <a:r>
              <a:rPr lang="en-US" b="1" dirty="0"/>
              <a:t>AR frequency  (January)</a:t>
            </a:r>
          </a:p>
        </p:txBody>
      </p:sp>
      <p:sp>
        <p:nvSpPr>
          <p:cNvPr id="15" name="TextBox 14">
            <a:extLst>
              <a:ext uri="{FF2B5EF4-FFF2-40B4-BE49-F238E27FC236}">
                <a16:creationId xmlns:a16="http://schemas.microsoft.com/office/drawing/2014/main" id="{7694189B-C4DF-4BEB-A9F5-30A683939A2C}"/>
              </a:ext>
            </a:extLst>
          </p:cNvPr>
          <p:cNvSpPr txBox="1"/>
          <p:nvPr/>
        </p:nvSpPr>
        <p:spPr>
          <a:xfrm>
            <a:off x="9472535" y="1223552"/>
            <a:ext cx="2882520" cy="424732"/>
          </a:xfrm>
          <a:prstGeom prst="rect">
            <a:avLst/>
          </a:prstGeom>
          <a:solidFill>
            <a:schemeClr val="bg1"/>
          </a:solidFill>
        </p:spPr>
        <p:txBody>
          <a:bodyPr wrap="none" rtlCol="0">
            <a:spAutoFit/>
          </a:bodyPr>
          <a:lstStyle/>
          <a:p>
            <a:r>
              <a:rPr lang="en-US" b="1" dirty="0"/>
              <a:t>AR frequency  (July)</a:t>
            </a:r>
          </a:p>
        </p:txBody>
      </p:sp>
    </p:spTree>
    <p:extLst>
      <p:ext uri="{BB962C8B-B14F-4D97-AF65-F5344CB8AC3E}">
        <p14:creationId xmlns:p14="http://schemas.microsoft.com/office/powerpoint/2010/main" val="3401591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873879-FA18-4344-B0E4-B25F23FCA70C}"/>
              </a:ext>
            </a:extLst>
          </p:cNvPr>
          <p:cNvSpPr>
            <a:spLocks noGrp="1"/>
          </p:cNvSpPr>
          <p:nvPr>
            <p:ph type="sldNum" sz="quarter" idx="12"/>
          </p:nvPr>
        </p:nvSpPr>
        <p:spPr/>
        <p:txBody>
          <a:bodyPr/>
          <a:lstStyle/>
          <a:p>
            <a:fld id="{FE7A4BB3-E848-5A44-82DF-322201952CD8}" type="slidenum">
              <a:rPr lang="en-US" smtClean="0"/>
              <a:pPr/>
              <a:t>12</a:t>
            </a:fld>
            <a:endParaRPr lang="en-US" dirty="0"/>
          </a:p>
        </p:txBody>
      </p:sp>
      <p:sp>
        <p:nvSpPr>
          <p:cNvPr id="5" name="Rectangle 4">
            <a:extLst>
              <a:ext uri="{FF2B5EF4-FFF2-40B4-BE49-F238E27FC236}">
                <a16:creationId xmlns:a16="http://schemas.microsoft.com/office/drawing/2014/main" id="{96DB0794-6D72-43D3-9236-4FE232BF6230}"/>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9182CF8-4F34-4212-80E7-5669DF9332A4}"/>
              </a:ext>
            </a:extLst>
          </p:cNvPr>
          <p:cNvPicPr>
            <a:picLocks noChangeAspect="1"/>
          </p:cNvPicPr>
          <p:nvPr/>
        </p:nvPicPr>
        <p:blipFill rotWithShape="1">
          <a:blip r:embed="rId2"/>
          <a:srcRect l="22313" t="78958" b="4675"/>
          <a:stretch/>
        </p:blipFill>
        <p:spPr>
          <a:xfrm>
            <a:off x="7515120" y="4330132"/>
            <a:ext cx="6113417" cy="965960"/>
          </a:xfrm>
          <a:prstGeom prst="rect">
            <a:avLst/>
          </a:prstGeom>
        </p:spPr>
      </p:pic>
      <p:pic>
        <p:nvPicPr>
          <p:cNvPr id="4" name="Picture 3">
            <a:extLst>
              <a:ext uri="{FF2B5EF4-FFF2-40B4-BE49-F238E27FC236}">
                <a16:creationId xmlns:a16="http://schemas.microsoft.com/office/drawing/2014/main" id="{7451996F-3BDB-453B-B3DB-ED17BC59A613}"/>
              </a:ext>
            </a:extLst>
          </p:cNvPr>
          <p:cNvPicPr>
            <a:picLocks noChangeAspect="1"/>
          </p:cNvPicPr>
          <p:nvPr/>
        </p:nvPicPr>
        <p:blipFill rotWithShape="1">
          <a:blip r:embed="rId3"/>
          <a:srcRect b="21030"/>
          <a:stretch/>
        </p:blipFill>
        <p:spPr>
          <a:xfrm>
            <a:off x="1103811" y="4340826"/>
            <a:ext cx="5688875" cy="2909060"/>
          </a:xfrm>
          <a:prstGeom prst="rect">
            <a:avLst/>
          </a:prstGeom>
        </p:spPr>
      </p:pic>
      <p:pic>
        <p:nvPicPr>
          <p:cNvPr id="10" name="Picture 9">
            <a:extLst>
              <a:ext uri="{FF2B5EF4-FFF2-40B4-BE49-F238E27FC236}">
                <a16:creationId xmlns:a16="http://schemas.microsoft.com/office/drawing/2014/main" id="{C3397213-25EB-4490-91BF-33A2B008D36B}"/>
              </a:ext>
            </a:extLst>
          </p:cNvPr>
          <p:cNvPicPr>
            <a:picLocks noChangeAspect="1"/>
          </p:cNvPicPr>
          <p:nvPr/>
        </p:nvPicPr>
        <p:blipFill rotWithShape="1">
          <a:blip r:embed="rId4"/>
          <a:srcRect b="21572"/>
          <a:stretch/>
        </p:blipFill>
        <p:spPr>
          <a:xfrm>
            <a:off x="7143991" y="672488"/>
            <a:ext cx="5852160" cy="3442312"/>
          </a:xfrm>
          <a:prstGeom prst="rect">
            <a:avLst/>
          </a:prstGeom>
        </p:spPr>
      </p:pic>
      <p:pic>
        <p:nvPicPr>
          <p:cNvPr id="12" name="Picture 11">
            <a:extLst>
              <a:ext uri="{FF2B5EF4-FFF2-40B4-BE49-F238E27FC236}">
                <a16:creationId xmlns:a16="http://schemas.microsoft.com/office/drawing/2014/main" id="{C291BE47-D5C0-47F5-8640-0D519DB21E1E}"/>
              </a:ext>
            </a:extLst>
          </p:cNvPr>
          <p:cNvPicPr>
            <a:picLocks noChangeAspect="1"/>
          </p:cNvPicPr>
          <p:nvPr/>
        </p:nvPicPr>
        <p:blipFill rotWithShape="1">
          <a:blip r:embed="rId5"/>
          <a:srcRect b="21572"/>
          <a:stretch/>
        </p:blipFill>
        <p:spPr>
          <a:xfrm>
            <a:off x="940526" y="672488"/>
            <a:ext cx="5688875" cy="3346266"/>
          </a:xfrm>
          <a:prstGeom prst="rect">
            <a:avLst/>
          </a:prstGeom>
        </p:spPr>
      </p:pic>
      <p:sp>
        <p:nvSpPr>
          <p:cNvPr id="13" name="Title 3">
            <a:extLst>
              <a:ext uri="{FF2B5EF4-FFF2-40B4-BE49-F238E27FC236}">
                <a16:creationId xmlns:a16="http://schemas.microsoft.com/office/drawing/2014/main" id="{D4C94CEE-9AFF-4896-941A-AE84D28023FA}"/>
              </a:ext>
            </a:extLst>
          </p:cNvPr>
          <p:cNvSpPr txBox="1">
            <a:spLocks/>
          </p:cNvSpPr>
          <p:nvPr/>
        </p:nvSpPr>
        <p:spPr>
          <a:xfrm>
            <a:off x="7067007" y="6175488"/>
            <a:ext cx="7563393" cy="1596912"/>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6"/>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Following the direction of the zonal background DIVT flux,  AR frequency propagates southeastward with MJO  phases. </a:t>
            </a:r>
          </a:p>
        </p:txBody>
      </p:sp>
      <p:sp>
        <p:nvSpPr>
          <p:cNvPr id="14" name="Rectangle 13">
            <a:extLst>
              <a:ext uri="{FF2B5EF4-FFF2-40B4-BE49-F238E27FC236}">
                <a16:creationId xmlns:a16="http://schemas.microsoft.com/office/drawing/2014/main" id="{F3A52788-D051-4CF4-A803-644A4BD79495}"/>
              </a:ext>
            </a:extLst>
          </p:cNvPr>
          <p:cNvSpPr/>
          <p:nvPr/>
        </p:nvSpPr>
        <p:spPr>
          <a:xfrm>
            <a:off x="7655196" y="5381847"/>
            <a:ext cx="4872083" cy="707886"/>
          </a:xfrm>
          <a:prstGeom prst="rect">
            <a:avLst/>
          </a:prstGeom>
        </p:spPr>
        <p:txBody>
          <a:bodyPr wrap="square">
            <a:spAutoFit/>
          </a:bodyPr>
          <a:lstStyle/>
          <a:p>
            <a:r>
              <a:rPr lang="en-US" sz="2000" kern="0" dirty="0">
                <a:solidFill>
                  <a:schemeClr val="tx2"/>
                </a:solidFill>
                <a:latin typeface="Gill Sans MT" panose="020B0502020104020203" pitchFamily="34" charset="0"/>
                <a:ea typeface="ＭＳ Ｐゴシック" pitchFamily="34" charset="-128"/>
              </a:rPr>
              <a:t>Climatological mean DIVT across the date-line for the 8 MJO phases </a:t>
            </a:r>
            <a:endParaRPr lang="en-US" dirty="0">
              <a:solidFill>
                <a:schemeClr val="tx2"/>
              </a:solidFill>
            </a:endParaRPr>
          </a:p>
        </p:txBody>
      </p:sp>
      <p:sp>
        <p:nvSpPr>
          <p:cNvPr id="15" name="TextBox 14">
            <a:extLst>
              <a:ext uri="{FF2B5EF4-FFF2-40B4-BE49-F238E27FC236}">
                <a16:creationId xmlns:a16="http://schemas.microsoft.com/office/drawing/2014/main" id="{9B3AC6B2-A589-42CF-B847-C95DA9AA2703}"/>
              </a:ext>
            </a:extLst>
          </p:cNvPr>
          <p:cNvSpPr txBox="1"/>
          <p:nvPr/>
        </p:nvSpPr>
        <p:spPr>
          <a:xfrm>
            <a:off x="2120084" y="577642"/>
            <a:ext cx="3329758" cy="424732"/>
          </a:xfrm>
          <a:prstGeom prst="rect">
            <a:avLst/>
          </a:prstGeom>
          <a:solidFill>
            <a:schemeClr val="bg1"/>
          </a:solidFill>
        </p:spPr>
        <p:txBody>
          <a:bodyPr wrap="none" rtlCol="0">
            <a:spAutoFit/>
          </a:bodyPr>
          <a:lstStyle/>
          <a:p>
            <a:r>
              <a:rPr lang="en-US" b="1" dirty="0"/>
              <a:t>Background Zonal DIVT</a:t>
            </a:r>
          </a:p>
        </p:txBody>
      </p:sp>
      <p:sp>
        <p:nvSpPr>
          <p:cNvPr id="16" name="TextBox 15">
            <a:extLst>
              <a:ext uri="{FF2B5EF4-FFF2-40B4-BE49-F238E27FC236}">
                <a16:creationId xmlns:a16="http://schemas.microsoft.com/office/drawing/2014/main" id="{3B58DA02-D278-4C72-B3E5-AA34014B8B1A}"/>
              </a:ext>
            </a:extLst>
          </p:cNvPr>
          <p:cNvSpPr txBox="1"/>
          <p:nvPr/>
        </p:nvSpPr>
        <p:spPr>
          <a:xfrm>
            <a:off x="8664958" y="574177"/>
            <a:ext cx="3256982" cy="424732"/>
          </a:xfrm>
          <a:prstGeom prst="rect">
            <a:avLst/>
          </a:prstGeom>
          <a:solidFill>
            <a:schemeClr val="bg1"/>
          </a:solidFill>
        </p:spPr>
        <p:txBody>
          <a:bodyPr wrap="none" rtlCol="0">
            <a:spAutoFit/>
          </a:bodyPr>
          <a:lstStyle/>
          <a:p>
            <a:r>
              <a:rPr lang="en-US" b="1" dirty="0"/>
              <a:t>Internal AR Zonal DIVT</a:t>
            </a:r>
          </a:p>
        </p:txBody>
      </p:sp>
      <p:sp>
        <p:nvSpPr>
          <p:cNvPr id="17" name="TextBox 16">
            <a:extLst>
              <a:ext uri="{FF2B5EF4-FFF2-40B4-BE49-F238E27FC236}">
                <a16:creationId xmlns:a16="http://schemas.microsoft.com/office/drawing/2014/main" id="{94CB0D16-3516-4E44-AB60-0BEA0CC9E4E5}"/>
              </a:ext>
            </a:extLst>
          </p:cNvPr>
          <p:cNvSpPr txBox="1"/>
          <p:nvPr/>
        </p:nvSpPr>
        <p:spPr>
          <a:xfrm>
            <a:off x="2569597" y="4210847"/>
            <a:ext cx="3151933" cy="424732"/>
          </a:xfrm>
          <a:prstGeom prst="rect">
            <a:avLst/>
          </a:prstGeom>
          <a:solidFill>
            <a:schemeClr val="bg1"/>
          </a:solidFill>
        </p:spPr>
        <p:txBody>
          <a:bodyPr wrap="square" rtlCol="0">
            <a:spAutoFit/>
          </a:bodyPr>
          <a:lstStyle/>
          <a:p>
            <a:r>
              <a:rPr lang="en-US" b="1" dirty="0"/>
              <a:t>Total Zonal DIVT</a:t>
            </a:r>
          </a:p>
        </p:txBody>
      </p:sp>
    </p:spTree>
    <p:extLst>
      <p:ext uri="{BB962C8B-B14F-4D97-AF65-F5344CB8AC3E}">
        <p14:creationId xmlns:p14="http://schemas.microsoft.com/office/powerpoint/2010/main" val="137287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8586CA-D80E-4AEB-9731-866579664DDF}"/>
              </a:ext>
            </a:extLst>
          </p:cNvPr>
          <p:cNvSpPr>
            <a:spLocks noGrp="1"/>
          </p:cNvSpPr>
          <p:nvPr>
            <p:ph type="sldNum" sz="quarter" idx="12"/>
          </p:nvPr>
        </p:nvSpPr>
        <p:spPr/>
        <p:txBody>
          <a:bodyPr/>
          <a:lstStyle/>
          <a:p>
            <a:fld id="{FE7A4BB3-E848-5A44-82DF-322201952CD8}" type="slidenum">
              <a:rPr lang="en-US" smtClean="0"/>
              <a:pPr/>
              <a:t>13</a:t>
            </a:fld>
            <a:endParaRPr lang="en-US" dirty="0"/>
          </a:p>
        </p:txBody>
      </p:sp>
      <p:pic>
        <p:nvPicPr>
          <p:cNvPr id="17" name="Picture 16">
            <a:extLst>
              <a:ext uri="{FF2B5EF4-FFF2-40B4-BE49-F238E27FC236}">
                <a16:creationId xmlns:a16="http://schemas.microsoft.com/office/drawing/2014/main" id="{06952998-5924-4C0D-8883-D8990F9A08C1}"/>
              </a:ext>
            </a:extLst>
          </p:cNvPr>
          <p:cNvPicPr>
            <a:picLocks noChangeAspect="1"/>
          </p:cNvPicPr>
          <p:nvPr/>
        </p:nvPicPr>
        <p:blipFill rotWithShape="1">
          <a:blip r:embed="rId2"/>
          <a:srcRect l="10337" t="76123" r="5090"/>
          <a:stretch/>
        </p:blipFill>
        <p:spPr>
          <a:xfrm>
            <a:off x="998318" y="7386951"/>
            <a:ext cx="4640679" cy="794827"/>
          </a:xfrm>
          <a:prstGeom prst="rect">
            <a:avLst/>
          </a:prstGeom>
        </p:spPr>
      </p:pic>
      <p:sp>
        <p:nvSpPr>
          <p:cNvPr id="19" name="Rectangle 18">
            <a:extLst>
              <a:ext uri="{FF2B5EF4-FFF2-40B4-BE49-F238E27FC236}">
                <a16:creationId xmlns:a16="http://schemas.microsoft.com/office/drawing/2014/main" id="{E02D3417-43CD-4E7F-98E7-B6B089387901}"/>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131064B-7FDA-4CE8-938E-DECBA25A72D0}"/>
              </a:ext>
            </a:extLst>
          </p:cNvPr>
          <p:cNvSpPr txBox="1"/>
          <p:nvPr/>
        </p:nvSpPr>
        <p:spPr>
          <a:xfrm>
            <a:off x="1472738" y="-22564"/>
            <a:ext cx="8590621"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Variability of AR frequency with MJO phases</a:t>
            </a:r>
          </a:p>
        </p:txBody>
      </p:sp>
      <p:pic>
        <p:nvPicPr>
          <p:cNvPr id="4" name="Picture 3">
            <a:extLst>
              <a:ext uri="{FF2B5EF4-FFF2-40B4-BE49-F238E27FC236}">
                <a16:creationId xmlns:a16="http://schemas.microsoft.com/office/drawing/2014/main" id="{F66CFD88-96A0-4E02-B342-9857B090F0F3}"/>
              </a:ext>
            </a:extLst>
          </p:cNvPr>
          <p:cNvPicPr>
            <a:picLocks noChangeAspect="1"/>
          </p:cNvPicPr>
          <p:nvPr/>
        </p:nvPicPr>
        <p:blipFill rotWithShape="1">
          <a:blip r:embed="rId3"/>
          <a:srcRect l="3446" r="7824" b="32101"/>
          <a:stretch/>
        </p:blipFill>
        <p:spPr>
          <a:xfrm>
            <a:off x="1024489" y="2935752"/>
            <a:ext cx="4331282" cy="2098834"/>
          </a:xfrm>
          <a:prstGeom prst="rect">
            <a:avLst/>
          </a:prstGeom>
        </p:spPr>
      </p:pic>
      <p:pic>
        <p:nvPicPr>
          <p:cNvPr id="8" name="Picture 7">
            <a:extLst>
              <a:ext uri="{FF2B5EF4-FFF2-40B4-BE49-F238E27FC236}">
                <a16:creationId xmlns:a16="http://schemas.microsoft.com/office/drawing/2014/main" id="{26D61B3A-4A36-42E2-AC0E-0D8FF52D9C91}"/>
              </a:ext>
            </a:extLst>
          </p:cNvPr>
          <p:cNvPicPr>
            <a:picLocks noChangeAspect="1"/>
          </p:cNvPicPr>
          <p:nvPr/>
        </p:nvPicPr>
        <p:blipFill rotWithShape="1">
          <a:blip r:embed="rId4"/>
          <a:srcRect l="3285" r="6212" b="31818"/>
          <a:stretch/>
        </p:blipFill>
        <p:spPr>
          <a:xfrm>
            <a:off x="5439735" y="2847372"/>
            <a:ext cx="4624252" cy="2238386"/>
          </a:xfrm>
          <a:prstGeom prst="rect">
            <a:avLst/>
          </a:prstGeom>
        </p:spPr>
      </p:pic>
      <p:pic>
        <p:nvPicPr>
          <p:cNvPr id="11" name="Picture 10">
            <a:extLst>
              <a:ext uri="{FF2B5EF4-FFF2-40B4-BE49-F238E27FC236}">
                <a16:creationId xmlns:a16="http://schemas.microsoft.com/office/drawing/2014/main" id="{49E865A2-C25C-4662-BFA0-3F9D170B7ACC}"/>
              </a:ext>
            </a:extLst>
          </p:cNvPr>
          <p:cNvPicPr>
            <a:picLocks noChangeAspect="1"/>
          </p:cNvPicPr>
          <p:nvPr/>
        </p:nvPicPr>
        <p:blipFill rotWithShape="1">
          <a:blip r:embed="rId5"/>
          <a:srcRect l="3403" r="6673" b="30397"/>
          <a:stretch/>
        </p:blipFill>
        <p:spPr>
          <a:xfrm>
            <a:off x="9992476" y="2735668"/>
            <a:ext cx="4363009" cy="2350090"/>
          </a:xfrm>
          <a:prstGeom prst="rect">
            <a:avLst/>
          </a:prstGeom>
        </p:spPr>
      </p:pic>
      <p:pic>
        <p:nvPicPr>
          <p:cNvPr id="13" name="Picture 12">
            <a:extLst>
              <a:ext uri="{FF2B5EF4-FFF2-40B4-BE49-F238E27FC236}">
                <a16:creationId xmlns:a16="http://schemas.microsoft.com/office/drawing/2014/main" id="{60FD7D87-3119-4C7E-8969-64DE9FC2900F}"/>
              </a:ext>
            </a:extLst>
          </p:cNvPr>
          <p:cNvPicPr>
            <a:picLocks noChangeAspect="1"/>
          </p:cNvPicPr>
          <p:nvPr/>
        </p:nvPicPr>
        <p:blipFill rotWithShape="1">
          <a:blip r:embed="rId6"/>
          <a:srcRect l="3239" r="7555" b="32037"/>
          <a:stretch/>
        </p:blipFill>
        <p:spPr>
          <a:xfrm>
            <a:off x="953087" y="5079270"/>
            <a:ext cx="4415245" cy="2251031"/>
          </a:xfrm>
          <a:prstGeom prst="rect">
            <a:avLst/>
          </a:prstGeom>
        </p:spPr>
      </p:pic>
      <p:pic>
        <p:nvPicPr>
          <p:cNvPr id="15" name="Picture 14">
            <a:extLst>
              <a:ext uri="{FF2B5EF4-FFF2-40B4-BE49-F238E27FC236}">
                <a16:creationId xmlns:a16="http://schemas.microsoft.com/office/drawing/2014/main" id="{552FFC7A-E9E6-4A82-BE8D-BE87F0EBF994}"/>
              </a:ext>
            </a:extLst>
          </p:cNvPr>
          <p:cNvPicPr>
            <a:picLocks noChangeAspect="1"/>
          </p:cNvPicPr>
          <p:nvPr/>
        </p:nvPicPr>
        <p:blipFill rotWithShape="1">
          <a:blip r:embed="rId7"/>
          <a:srcRect l="3205" r="6621" b="32118"/>
          <a:stretch/>
        </p:blipFill>
        <p:spPr>
          <a:xfrm>
            <a:off x="5401043" y="5034586"/>
            <a:ext cx="4683467" cy="2251031"/>
          </a:xfrm>
          <a:prstGeom prst="rect">
            <a:avLst/>
          </a:prstGeom>
        </p:spPr>
      </p:pic>
      <p:pic>
        <p:nvPicPr>
          <p:cNvPr id="18" name="Picture 17">
            <a:extLst>
              <a:ext uri="{FF2B5EF4-FFF2-40B4-BE49-F238E27FC236}">
                <a16:creationId xmlns:a16="http://schemas.microsoft.com/office/drawing/2014/main" id="{1BE21173-EEF4-4570-944A-4CA493FF2BE4}"/>
              </a:ext>
            </a:extLst>
          </p:cNvPr>
          <p:cNvPicPr>
            <a:picLocks noChangeAspect="1"/>
          </p:cNvPicPr>
          <p:nvPr/>
        </p:nvPicPr>
        <p:blipFill rotWithShape="1">
          <a:blip r:embed="rId8"/>
          <a:srcRect l="2941" r="7737"/>
          <a:stretch/>
        </p:blipFill>
        <p:spPr>
          <a:xfrm>
            <a:off x="905536" y="634817"/>
            <a:ext cx="4468778" cy="2300935"/>
          </a:xfrm>
          <a:prstGeom prst="rect">
            <a:avLst/>
          </a:prstGeom>
        </p:spPr>
      </p:pic>
      <p:pic>
        <p:nvPicPr>
          <p:cNvPr id="21" name="Picture 20">
            <a:extLst>
              <a:ext uri="{FF2B5EF4-FFF2-40B4-BE49-F238E27FC236}">
                <a16:creationId xmlns:a16="http://schemas.microsoft.com/office/drawing/2014/main" id="{F3582A94-18E4-47A7-8DC7-CE99F6C6AB7A}"/>
              </a:ext>
            </a:extLst>
          </p:cNvPr>
          <p:cNvPicPr>
            <a:picLocks noChangeAspect="1"/>
          </p:cNvPicPr>
          <p:nvPr/>
        </p:nvPicPr>
        <p:blipFill rotWithShape="1">
          <a:blip r:embed="rId9"/>
          <a:srcRect l="3333" r="7936"/>
          <a:stretch/>
        </p:blipFill>
        <p:spPr>
          <a:xfrm>
            <a:off x="5439734" y="642734"/>
            <a:ext cx="4468778" cy="2238386"/>
          </a:xfrm>
          <a:prstGeom prst="rect">
            <a:avLst/>
          </a:prstGeom>
        </p:spPr>
      </p:pic>
      <p:pic>
        <p:nvPicPr>
          <p:cNvPr id="23" name="Picture 22">
            <a:extLst>
              <a:ext uri="{FF2B5EF4-FFF2-40B4-BE49-F238E27FC236}">
                <a16:creationId xmlns:a16="http://schemas.microsoft.com/office/drawing/2014/main" id="{18827CA0-DB1C-4ECC-8377-0C40014796C2}"/>
              </a:ext>
            </a:extLst>
          </p:cNvPr>
          <p:cNvPicPr>
            <a:picLocks noChangeAspect="1"/>
          </p:cNvPicPr>
          <p:nvPr/>
        </p:nvPicPr>
        <p:blipFill rotWithShape="1">
          <a:blip r:embed="rId10"/>
          <a:srcRect r="9291"/>
          <a:stretch/>
        </p:blipFill>
        <p:spPr>
          <a:xfrm>
            <a:off x="9820498" y="642734"/>
            <a:ext cx="4363009" cy="2204637"/>
          </a:xfrm>
          <a:prstGeom prst="rect">
            <a:avLst/>
          </a:prstGeom>
        </p:spPr>
      </p:pic>
      <p:sp>
        <p:nvSpPr>
          <p:cNvPr id="14" name="Title 3">
            <a:extLst>
              <a:ext uri="{FF2B5EF4-FFF2-40B4-BE49-F238E27FC236}">
                <a16:creationId xmlns:a16="http://schemas.microsoft.com/office/drawing/2014/main" id="{252B3BCA-6A05-40E1-8B9D-2D41B37B7C2B}"/>
              </a:ext>
            </a:extLst>
          </p:cNvPr>
          <p:cNvSpPr txBox="1">
            <a:spLocks/>
          </p:cNvSpPr>
          <p:nvPr/>
        </p:nvSpPr>
        <p:spPr>
          <a:xfrm>
            <a:off x="10070071" y="5296092"/>
            <a:ext cx="4560330" cy="2150910"/>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11"/>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Following the direction of the zonal background DIVT flux,  AR frequency propagates southeastward with MJO  phases. </a:t>
            </a:r>
          </a:p>
        </p:txBody>
      </p:sp>
      <p:sp>
        <p:nvSpPr>
          <p:cNvPr id="3" name="TextBox 2">
            <a:extLst>
              <a:ext uri="{FF2B5EF4-FFF2-40B4-BE49-F238E27FC236}">
                <a16:creationId xmlns:a16="http://schemas.microsoft.com/office/drawing/2014/main" id="{4A7CCE68-415E-429B-AF1B-B481D333607E}"/>
              </a:ext>
            </a:extLst>
          </p:cNvPr>
          <p:cNvSpPr txBox="1"/>
          <p:nvPr/>
        </p:nvSpPr>
        <p:spPr>
          <a:xfrm>
            <a:off x="1608767" y="540876"/>
            <a:ext cx="3420433" cy="338554"/>
          </a:xfrm>
          <a:prstGeom prst="rect">
            <a:avLst/>
          </a:prstGeom>
          <a:solidFill>
            <a:schemeClr val="bg1"/>
          </a:solidFill>
        </p:spPr>
        <p:txBody>
          <a:bodyPr wrap="square" rtlCol="0">
            <a:spAutoFit/>
          </a:bodyPr>
          <a:lstStyle/>
          <a:p>
            <a:r>
              <a:rPr lang="en-US" sz="1600" b="1" dirty="0"/>
              <a:t>RMM Phase 1</a:t>
            </a:r>
          </a:p>
        </p:txBody>
      </p:sp>
      <p:sp>
        <p:nvSpPr>
          <p:cNvPr id="16" name="TextBox 15">
            <a:extLst>
              <a:ext uri="{FF2B5EF4-FFF2-40B4-BE49-F238E27FC236}">
                <a16:creationId xmlns:a16="http://schemas.microsoft.com/office/drawing/2014/main" id="{11BD2A7A-D759-47A9-9642-A38391270493}"/>
              </a:ext>
            </a:extLst>
          </p:cNvPr>
          <p:cNvSpPr txBox="1"/>
          <p:nvPr/>
        </p:nvSpPr>
        <p:spPr>
          <a:xfrm>
            <a:off x="6180769" y="541821"/>
            <a:ext cx="3420433" cy="338554"/>
          </a:xfrm>
          <a:prstGeom prst="rect">
            <a:avLst/>
          </a:prstGeom>
          <a:solidFill>
            <a:schemeClr val="bg1"/>
          </a:solidFill>
        </p:spPr>
        <p:txBody>
          <a:bodyPr wrap="square" rtlCol="0">
            <a:spAutoFit/>
          </a:bodyPr>
          <a:lstStyle/>
          <a:p>
            <a:r>
              <a:rPr lang="en-US" sz="1600" b="1" dirty="0"/>
              <a:t>RMM Phase 2</a:t>
            </a:r>
          </a:p>
        </p:txBody>
      </p:sp>
      <p:sp>
        <p:nvSpPr>
          <p:cNvPr id="20" name="TextBox 19">
            <a:extLst>
              <a:ext uri="{FF2B5EF4-FFF2-40B4-BE49-F238E27FC236}">
                <a16:creationId xmlns:a16="http://schemas.microsoft.com/office/drawing/2014/main" id="{C5F54969-EC3B-423F-8E0F-51ABE4654DF3}"/>
              </a:ext>
            </a:extLst>
          </p:cNvPr>
          <p:cNvSpPr txBox="1"/>
          <p:nvPr/>
        </p:nvSpPr>
        <p:spPr>
          <a:xfrm>
            <a:off x="10640019" y="549055"/>
            <a:ext cx="3420433" cy="338554"/>
          </a:xfrm>
          <a:prstGeom prst="rect">
            <a:avLst/>
          </a:prstGeom>
          <a:solidFill>
            <a:schemeClr val="bg1"/>
          </a:solidFill>
        </p:spPr>
        <p:txBody>
          <a:bodyPr wrap="square" rtlCol="0">
            <a:spAutoFit/>
          </a:bodyPr>
          <a:lstStyle/>
          <a:p>
            <a:r>
              <a:rPr lang="en-US" sz="1600" b="1" dirty="0"/>
              <a:t>RMM Phase 3</a:t>
            </a:r>
          </a:p>
        </p:txBody>
      </p:sp>
      <p:sp>
        <p:nvSpPr>
          <p:cNvPr id="22" name="TextBox 21">
            <a:extLst>
              <a:ext uri="{FF2B5EF4-FFF2-40B4-BE49-F238E27FC236}">
                <a16:creationId xmlns:a16="http://schemas.microsoft.com/office/drawing/2014/main" id="{79F86D33-CE86-4AC8-9436-C2518B950386}"/>
              </a:ext>
            </a:extLst>
          </p:cNvPr>
          <p:cNvSpPr txBox="1"/>
          <p:nvPr/>
        </p:nvSpPr>
        <p:spPr>
          <a:xfrm>
            <a:off x="1492299" y="2839081"/>
            <a:ext cx="3420433" cy="338554"/>
          </a:xfrm>
          <a:prstGeom prst="rect">
            <a:avLst/>
          </a:prstGeom>
          <a:solidFill>
            <a:schemeClr val="bg1"/>
          </a:solidFill>
        </p:spPr>
        <p:txBody>
          <a:bodyPr wrap="square" rtlCol="0">
            <a:spAutoFit/>
          </a:bodyPr>
          <a:lstStyle/>
          <a:p>
            <a:r>
              <a:rPr lang="en-US" sz="1600" b="1" dirty="0"/>
              <a:t>RMM Phase 4</a:t>
            </a:r>
          </a:p>
        </p:txBody>
      </p:sp>
      <p:sp>
        <p:nvSpPr>
          <p:cNvPr id="24" name="TextBox 23">
            <a:extLst>
              <a:ext uri="{FF2B5EF4-FFF2-40B4-BE49-F238E27FC236}">
                <a16:creationId xmlns:a16="http://schemas.microsoft.com/office/drawing/2014/main" id="{5313BADD-0E02-41E0-87B9-5B77F141678C}"/>
              </a:ext>
            </a:extLst>
          </p:cNvPr>
          <p:cNvSpPr txBox="1"/>
          <p:nvPr/>
        </p:nvSpPr>
        <p:spPr>
          <a:xfrm>
            <a:off x="6228087" y="2766475"/>
            <a:ext cx="3420433" cy="338554"/>
          </a:xfrm>
          <a:prstGeom prst="rect">
            <a:avLst/>
          </a:prstGeom>
          <a:solidFill>
            <a:schemeClr val="bg1"/>
          </a:solidFill>
        </p:spPr>
        <p:txBody>
          <a:bodyPr wrap="square" rtlCol="0">
            <a:spAutoFit/>
          </a:bodyPr>
          <a:lstStyle/>
          <a:p>
            <a:r>
              <a:rPr lang="en-US" sz="1600" b="1" dirty="0"/>
              <a:t>RMM Phase 5</a:t>
            </a:r>
          </a:p>
        </p:txBody>
      </p:sp>
      <p:sp>
        <p:nvSpPr>
          <p:cNvPr id="25" name="TextBox 24">
            <a:extLst>
              <a:ext uri="{FF2B5EF4-FFF2-40B4-BE49-F238E27FC236}">
                <a16:creationId xmlns:a16="http://schemas.microsoft.com/office/drawing/2014/main" id="{C84FA514-A1DC-4D3A-9BC9-2373283F09DE}"/>
              </a:ext>
            </a:extLst>
          </p:cNvPr>
          <p:cNvSpPr txBox="1"/>
          <p:nvPr/>
        </p:nvSpPr>
        <p:spPr>
          <a:xfrm>
            <a:off x="10783653" y="2679040"/>
            <a:ext cx="3420433" cy="338554"/>
          </a:xfrm>
          <a:prstGeom prst="rect">
            <a:avLst/>
          </a:prstGeom>
          <a:solidFill>
            <a:schemeClr val="bg1"/>
          </a:solidFill>
        </p:spPr>
        <p:txBody>
          <a:bodyPr wrap="square" rtlCol="0">
            <a:spAutoFit/>
          </a:bodyPr>
          <a:lstStyle/>
          <a:p>
            <a:r>
              <a:rPr lang="en-US" sz="1600" b="1" dirty="0"/>
              <a:t>RMM Phase 6</a:t>
            </a:r>
          </a:p>
        </p:txBody>
      </p:sp>
      <p:sp>
        <p:nvSpPr>
          <p:cNvPr id="26" name="TextBox 25">
            <a:extLst>
              <a:ext uri="{FF2B5EF4-FFF2-40B4-BE49-F238E27FC236}">
                <a16:creationId xmlns:a16="http://schemas.microsoft.com/office/drawing/2014/main" id="{9BFD8621-6E10-480B-9641-A1FE88DBEE21}"/>
              </a:ext>
            </a:extLst>
          </p:cNvPr>
          <p:cNvSpPr txBox="1"/>
          <p:nvPr/>
        </p:nvSpPr>
        <p:spPr>
          <a:xfrm>
            <a:off x="1761167" y="4961980"/>
            <a:ext cx="3420433" cy="338554"/>
          </a:xfrm>
          <a:prstGeom prst="rect">
            <a:avLst/>
          </a:prstGeom>
          <a:solidFill>
            <a:schemeClr val="bg1"/>
          </a:solidFill>
        </p:spPr>
        <p:txBody>
          <a:bodyPr wrap="square" rtlCol="0">
            <a:spAutoFit/>
          </a:bodyPr>
          <a:lstStyle/>
          <a:p>
            <a:r>
              <a:rPr lang="en-US" sz="1600" b="1" dirty="0"/>
              <a:t>RMM Phase 7</a:t>
            </a:r>
          </a:p>
        </p:txBody>
      </p:sp>
      <p:sp>
        <p:nvSpPr>
          <p:cNvPr id="27" name="TextBox 26">
            <a:extLst>
              <a:ext uri="{FF2B5EF4-FFF2-40B4-BE49-F238E27FC236}">
                <a16:creationId xmlns:a16="http://schemas.microsoft.com/office/drawing/2014/main" id="{650651A9-6CC6-4124-9F29-0F5FF5714680}"/>
              </a:ext>
            </a:extLst>
          </p:cNvPr>
          <p:cNvSpPr txBox="1"/>
          <p:nvPr/>
        </p:nvSpPr>
        <p:spPr>
          <a:xfrm>
            <a:off x="6321424" y="4933948"/>
            <a:ext cx="3420433" cy="338554"/>
          </a:xfrm>
          <a:prstGeom prst="rect">
            <a:avLst/>
          </a:prstGeom>
          <a:solidFill>
            <a:schemeClr val="bg1"/>
          </a:solidFill>
        </p:spPr>
        <p:txBody>
          <a:bodyPr wrap="square" rtlCol="0">
            <a:spAutoFit/>
          </a:bodyPr>
          <a:lstStyle/>
          <a:p>
            <a:r>
              <a:rPr lang="en-US" sz="1600" b="1" dirty="0"/>
              <a:t>RMM Phase 8</a:t>
            </a:r>
          </a:p>
        </p:txBody>
      </p:sp>
    </p:spTree>
    <p:extLst>
      <p:ext uri="{BB962C8B-B14F-4D97-AF65-F5344CB8AC3E}">
        <p14:creationId xmlns:p14="http://schemas.microsoft.com/office/powerpoint/2010/main" val="317878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9DB627-D650-47CB-98FD-444290FD82CB}"/>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D3DAF06-9E2E-457C-90CF-A481A6DC10E3}"/>
              </a:ext>
            </a:extLst>
          </p:cNvPr>
          <p:cNvSpPr>
            <a:spLocks noGrp="1"/>
          </p:cNvSpPr>
          <p:nvPr>
            <p:ph type="sldNum" sz="quarter" idx="12"/>
          </p:nvPr>
        </p:nvSpPr>
        <p:spPr/>
        <p:txBody>
          <a:bodyPr/>
          <a:lstStyle/>
          <a:p>
            <a:fld id="{FE7A4BB3-E848-5A44-82DF-322201952CD8}" type="slidenum">
              <a:rPr lang="en-US" smtClean="0"/>
              <a:pPr/>
              <a:t>14</a:t>
            </a:fld>
            <a:endParaRPr lang="en-US" dirty="0"/>
          </a:p>
        </p:txBody>
      </p:sp>
      <p:pic>
        <p:nvPicPr>
          <p:cNvPr id="4" name="Picture 3">
            <a:extLst>
              <a:ext uri="{FF2B5EF4-FFF2-40B4-BE49-F238E27FC236}">
                <a16:creationId xmlns:a16="http://schemas.microsoft.com/office/drawing/2014/main" id="{48FB81BC-0241-48CD-B29D-BBD71993AA9E}"/>
              </a:ext>
            </a:extLst>
          </p:cNvPr>
          <p:cNvPicPr>
            <a:picLocks noChangeAspect="1"/>
          </p:cNvPicPr>
          <p:nvPr/>
        </p:nvPicPr>
        <p:blipFill>
          <a:blip r:embed="rId2"/>
          <a:stretch>
            <a:fillRect/>
          </a:stretch>
        </p:blipFill>
        <p:spPr>
          <a:xfrm>
            <a:off x="7870394" y="4414222"/>
            <a:ext cx="5238203" cy="3724857"/>
          </a:xfrm>
          <a:prstGeom prst="rect">
            <a:avLst/>
          </a:prstGeom>
        </p:spPr>
      </p:pic>
      <p:pic>
        <p:nvPicPr>
          <p:cNvPr id="6" name="Picture 5">
            <a:extLst>
              <a:ext uri="{FF2B5EF4-FFF2-40B4-BE49-F238E27FC236}">
                <a16:creationId xmlns:a16="http://schemas.microsoft.com/office/drawing/2014/main" id="{B12285F1-FEE6-414B-8A4B-CA31EECDB374}"/>
              </a:ext>
            </a:extLst>
          </p:cNvPr>
          <p:cNvPicPr>
            <a:picLocks noChangeAspect="1"/>
          </p:cNvPicPr>
          <p:nvPr/>
        </p:nvPicPr>
        <p:blipFill>
          <a:blip r:embed="rId3"/>
          <a:stretch>
            <a:fillRect/>
          </a:stretch>
        </p:blipFill>
        <p:spPr>
          <a:xfrm>
            <a:off x="1275792" y="683733"/>
            <a:ext cx="5133701" cy="3730489"/>
          </a:xfrm>
          <a:prstGeom prst="rect">
            <a:avLst/>
          </a:prstGeom>
        </p:spPr>
      </p:pic>
      <p:pic>
        <p:nvPicPr>
          <p:cNvPr id="8" name="Picture 7">
            <a:extLst>
              <a:ext uri="{FF2B5EF4-FFF2-40B4-BE49-F238E27FC236}">
                <a16:creationId xmlns:a16="http://schemas.microsoft.com/office/drawing/2014/main" id="{66896AEF-BD53-499C-8A6F-0F35B992DE6E}"/>
              </a:ext>
            </a:extLst>
          </p:cNvPr>
          <p:cNvPicPr>
            <a:picLocks noChangeAspect="1"/>
          </p:cNvPicPr>
          <p:nvPr/>
        </p:nvPicPr>
        <p:blipFill>
          <a:blip r:embed="rId4"/>
          <a:stretch>
            <a:fillRect/>
          </a:stretch>
        </p:blipFill>
        <p:spPr>
          <a:xfrm>
            <a:off x="7584977" y="588052"/>
            <a:ext cx="5468966" cy="3937656"/>
          </a:xfrm>
          <a:prstGeom prst="rect">
            <a:avLst/>
          </a:prstGeom>
        </p:spPr>
      </p:pic>
      <p:pic>
        <p:nvPicPr>
          <p:cNvPr id="12" name="Picture 11">
            <a:extLst>
              <a:ext uri="{FF2B5EF4-FFF2-40B4-BE49-F238E27FC236}">
                <a16:creationId xmlns:a16="http://schemas.microsoft.com/office/drawing/2014/main" id="{23E9020B-43AC-4832-B251-135B6FBAADD6}"/>
              </a:ext>
            </a:extLst>
          </p:cNvPr>
          <p:cNvPicPr>
            <a:picLocks noChangeAspect="1"/>
          </p:cNvPicPr>
          <p:nvPr/>
        </p:nvPicPr>
        <p:blipFill>
          <a:blip r:embed="rId5"/>
          <a:stretch>
            <a:fillRect/>
          </a:stretch>
        </p:blipFill>
        <p:spPr>
          <a:xfrm>
            <a:off x="1406420" y="4469733"/>
            <a:ext cx="5238205" cy="3759867"/>
          </a:xfrm>
          <a:prstGeom prst="rect">
            <a:avLst/>
          </a:prstGeom>
        </p:spPr>
      </p:pic>
      <p:sp>
        <p:nvSpPr>
          <p:cNvPr id="7" name="TextBox 6">
            <a:extLst>
              <a:ext uri="{FF2B5EF4-FFF2-40B4-BE49-F238E27FC236}">
                <a16:creationId xmlns:a16="http://schemas.microsoft.com/office/drawing/2014/main" id="{91813024-A0F8-47F4-8096-E7D67359E6F5}"/>
              </a:ext>
            </a:extLst>
          </p:cNvPr>
          <p:cNvSpPr txBox="1"/>
          <p:nvPr/>
        </p:nvSpPr>
        <p:spPr>
          <a:xfrm>
            <a:off x="3019889" y="43447"/>
            <a:ext cx="8538941"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Background Divergent IVT in ENSO Phases</a:t>
            </a:r>
          </a:p>
        </p:txBody>
      </p:sp>
    </p:spTree>
    <p:extLst>
      <p:ext uri="{BB962C8B-B14F-4D97-AF65-F5344CB8AC3E}">
        <p14:creationId xmlns:p14="http://schemas.microsoft.com/office/powerpoint/2010/main" val="180570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6A67C4-3756-4296-A4AC-F1B93897BDA8}"/>
              </a:ext>
            </a:extLst>
          </p:cNvPr>
          <p:cNvSpPr>
            <a:spLocks noGrp="1"/>
          </p:cNvSpPr>
          <p:nvPr>
            <p:ph type="sldNum" sz="quarter" idx="12"/>
          </p:nvPr>
        </p:nvSpPr>
        <p:spPr/>
        <p:txBody>
          <a:bodyPr/>
          <a:lstStyle/>
          <a:p>
            <a:fld id="{FE7A4BB3-E848-5A44-82DF-322201952CD8}" type="slidenum">
              <a:rPr lang="en-US" smtClean="0"/>
              <a:pPr/>
              <a:t>15</a:t>
            </a:fld>
            <a:endParaRPr lang="en-US" dirty="0"/>
          </a:p>
        </p:txBody>
      </p:sp>
      <p:sp>
        <p:nvSpPr>
          <p:cNvPr id="6" name="Rectangle 5">
            <a:extLst>
              <a:ext uri="{FF2B5EF4-FFF2-40B4-BE49-F238E27FC236}">
                <a16:creationId xmlns:a16="http://schemas.microsoft.com/office/drawing/2014/main" id="{BD94195A-4202-433E-B48B-421D3D216E78}"/>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3">
            <a:extLst>
              <a:ext uri="{FF2B5EF4-FFF2-40B4-BE49-F238E27FC236}">
                <a16:creationId xmlns:a16="http://schemas.microsoft.com/office/drawing/2014/main" id="{D24AB0B1-F357-42AD-9B9E-311CF1A39011}"/>
              </a:ext>
            </a:extLst>
          </p:cNvPr>
          <p:cNvSpPr txBox="1">
            <a:spLocks/>
          </p:cNvSpPr>
          <p:nvPr/>
        </p:nvSpPr>
        <p:spPr>
          <a:xfrm>
            <a:off x="1071154" y="4366055"/>
            <a:ext cx="5747657" cy="2704908"/>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Variations in the background moisture flux associated with the monsoonal changes in wind direction explain the large fraction of seasonal variability of the total divergent moisture flux in ARs.  </a:t>
            </a:r>
          </a:p>
        </p:txBody>
      </p:sp>
      <p:pic>
        <p:nvPicPr>
          <p:cNvPr id="4" name="Picture 3">
            <a:extLst>
              <a:ext uri="{FF2B5EF4-FFF2-40B4-BE49-F238E27FC236}">
                <a16:creationId xmlns:a16="http://schemas.microsoft.com/office/drawing/2014/main" id="{648CBCAC-77AC-4342-B561-D2C9539B52B4}"/>
              </a:ext>
            </a:extLst>
          </p:cNvPr>
          <p:cNvPicPr>
            <a:picLocks noChangeAspect="1"/>
          </p:cNvPicPr>
          <p:nvPr/>
        </p:nvPicPr>
        <p:blipFill rotWithShape="1">
          <a:blip r:embed="rId3"/>
          <a:srcRect b="21072"/>
          <a:stretch/>
        </p:blipFill>
        <p:spPr>
          <a:xfrm>
            <a:off x="1071154" y="441564"/>
            <a:ext cx="5630092" cy="3332776"/>
          </a:xfrm>
          <a:prstGeom prst="rect">
            <a:avLst/>
          </a:prstGeom>
        </p:spPr>
      </p:pic>
      <p:pic>
        <p:nvPicPr>
          <p:cNvPr id="7" name="Picture 6">
            <a:extLst>
              <a:ext uri="{FF2B5EF4-FFF2-40B4-BE49-F238E27FC236}">
                <a16:creationId xmlns:a16="http://schemas.microsoft.com/office/drawing/2014/main" id="{79550316-5968-4F8F-8EAA-E069E0F76B33}"/>
              </a:ext>
            </a:extLst>
          </p:cNvPr>
          <p:cNvPicPr>
            <a:picLocks noChangeAspect="1"/>
          </p:cNvPicPr>
          <p:nvPr/>
        </p:nvPicPr>
        <p:blipFill rotWithShape="1">
          <a:blip r:embed="rId4"/>
          <a:srcRect b="21072"/>
          <a:stretch/>
        </p:blipFill>
        <p:spPr>
          <a:xfrm>
            <a:off x="7080069" y="557554"/>
            <a:ext cx="5852159" cy="3093062"/>
          </a:xfrm>
          <a:prstGeom prst="rect">
            <a:avLst/>
          </a:prstGeom>
        </p:spPr>
      </p:pic>
      <p:pic>
        <p:nvPicPr>
          <p:cNvPr id="12" name="Picture 11">
            <a:extLst>
              <a:ext uri="{FF2B5EF4-FFF2-40B4-BE49-F238E27FC236}">
                <a16:creationId xmlns:a16="http://schemas.microsoft.com/office/drawing/2014/main" id="{75FAD9BA-A2D3-4518-AD61-7E0002F6EA30}"/>
              </a:ext>
            </a:extLst>
          </p:cNvPr>
          <p:cNvPicPr>
            <a:picLocks noChangeAspect="1"/>
          </p:cNvPicPr>
          <p:nvPr/>
        </p:nvPicPr>
        <p:blipFill rotWithShape="1">
          <a:blip r:embed="rId5"/>
          <a:srcRect b="20992"/>
          <a:stretch/>
        </p:blipFill>
        <p:spPr>
          <a:xfrm>
            <a:off x="7080069" y="3944982"/>
            <a:ext cx="5852160" cy="3297111"/>
          </a:xfrm>
          <a:prstGeom prst="rect">
            <a:avLst/>
          </a:prstGeom>
        </p:spPr>
      </p:pic>
      <p:pic>
        <p:nvPicPr>
          <p:cNvPr id="14" name="Picture 13">
            <a:extLst>
              <a:ext uri="{FF2B5EF4-FFF2-40B4-BE49-F238E27FC236}">
                <a16:creationId xmlns:a16="http://schemas.microsoft.com/office/drawing/2014/main" id="{21C09C15-8088-4FB2-B24E-0581A632EA7D}"/>
              </a:ext>
            </a:extLst>
          </p:cNvPr>
          <p:cNvPicPr>
            <a:picLocks noChangeAspect="1"/>
          </p:cNvPicPr>
          <p:nvPr/>
        </p:nvPicPr>
        <p:blipFill rotWithShape="1">
          <a:blip r:embed="rId3"/>
          <a:srcRect l="22322" t="78571" b="5952"/>
          <a:stretch/>
        </p:blipFill>
        <p:spPr>
          <a:xfrm>
            <a:off x="8072846" y="7332411"/>
            <a:ext cx="4545874" cy="679269"/>
          </a:xfrm>
          <a:prstGeom prst="rect">
            <a:avLst/>
          </a:prstGeom>
        </p:spPr>
      </p:pic>
      <p:sp>
        <p:nvSpPr>
          <p:cNvPr id="15" name="TextBox 14">
            <a:extLst>
              <a:ext uri="{FF2B5EF4-FFF2-40B4-BE49-F238E27FC236}">
                <a16:creationId xmlns:a16="http://schemas.microsoft.com/office/drawing/2014/main" id="{6F203959-A276-48DC-ABE7-26069FB9D464}"/>
              </a:ext>
            </a:extLst>
          </p:cNvPr>
          <p:cNvSpPr txBox="1"/>
          <p:nvPr/>
        </p:nvSpPr>
        <p:spPr>
          <a:xfrm>
            <a:off x="2486502" y="345188"/>
            <a:ext cx="3430971" cy="424732"/>
          </a:xfrm>
          <a:prstGeom prst="rect">
            <a:avLst/>
          </a:prstGeom>
          <a:solidFill>
            <a:schemeClr val="bg1"/>
          </a:solidFill>
        </p:spPr>
        <p:txBody>
          <a:bodyPr wrap="square" rtlCol="0">
            <a:spAutoFit/>
          </a:bodyPr>
          <a:lstStyle/>
          <a:p>
            <a:r>
              <a:rPr lang="en-US" b="1" dirty="0"/>
              <a:t>Background Zonal DIVT</a:t>
            </a:r>
          </a:p>
        </p:txBody>
      </p:sp>
      <p:sp>
        <p:nvSpPr>
          <p:cNvPr id="16" name="TextBox 15">
            <a:extLst>
              <a:ext uri="{FF2B5EF4-FFF2-40B4-BE49-F238E27FC236}">
                <a16:creationId xmlns:a16="http://schemas.microsoft.com/office/drawing/2014/main" id="{6EE0E424-C865-46C9-A0AF-33C7FC83E96C}"/>
              </a:ext>
            </a:extLst>
          </p:cNvPr>
          <p:cNvSpPr txBox="1"/>
          <p:nvPr/>
        </p:nvSpPr>
        <p:spPr>
          <a:xfrm>
            <a:off x="8377657" y="414546"/>
            <a:ext cx="3256982" cy="424732"/>
          </a:xfrm>
          <a:prstGeom prst="rect">
            <a:avLst/>
          </a:prstGeom>
          <a:solidFill>
            <a:schemeClr val="bg1"/>
          </a:solidFill>
        </p:spPr>
        <p:txBody>
          <a:bodyPr wrap="none" rtlCol="0">
            <a:spAutoFit/>
          </a:bodyPr>
          <a:lstStyle/>
          <a:p>
            <a:r>
              <a:rPr lang="en-US" b="1" dirty="0"/>
              <a:t>Internal AR Zonal DIVT</a:t>
            </a:r>
          </a:p>
        </p:txBody>
      </p:sp>
      <p:sp>
        <p:nvSpPr>
          <p:cNvPr id="17" name="TextBox 16">
            <a:extLst>
              <a:ext uri="{FF2B5EF4-FFF2-40B4-BE49-F238E27FC236}">
                <a16:creationId xmlns:a16="http://schemas.microsoft.com/office/drawing/2014/main" id="{839FA586-2EC4-4DCB-B206-16EA39B8289C}"/>
              </a:ext>
            </a:extLst>
          </p:cNvPr>
          <p:cNvSpPr txBox="1"/>
          <p:nvPr/>
        </p:nvSpPr>
        <p:spPr>
          <a:xfrm>
            <a:off x="8790783" y="3854664"/>
            <a:ext cx="3083354" cy="424732"/>
          </a:xfrm>
          <a:prstGeom prst="rect">
            <a:avLst/>
          </a:prstGeom>
          <a:solidFill>
            <a:schemeClr val="bg1"/>
          </a:solidFill>
        </p:spPr>
        <p:txBody>
          <a:bodyPr wrap="square" rtlCol="0">
            <a:spAutoFit/>
          </a:bodyPr>
          <a:lstStyle/>
          <a:p>
            <a:r>
              <a:rPr lang="en-US" b="1" dirty="0"/>
              <a:t>Total Zonal DIVT</a:t>
            </a:r>
          </a:p>
        </p:txBody>
      </p:sp>
    </p:spTree>
    <p:extLst>
      <p:ext uri="{BB962C8B-B14F-4D97-AF65-F5344CB8AC3E}">
        <p14:creationId xmlns:p14="http://schemas.microsoft.com/office/powerpoint/2010/main" val="2316040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8C115C-FAA6-4ABD-8255-64D673D74429}"/>
              </a:ext>
            </a:extLst>
          </p:cNvPr>
          <p:cNvSpPr>
            <a:spLocks noGrp="1"/>
          </p:cNvSpPr>
          <p:nvPr>
            <p:ph type="sldNum" sz="quarter" idx="12"/>
          </p:nvPr>
        </p:nvSpPr>
        <p:spPr/>
        <p:txBody>
          <a:bodyPr/>
          <a:lstStyle/>
          <a:p>
            <a:fld id="{FE7A4BB3-E848-5A44-82DF-322201952CD8}" type="slidenum">
              <a:rPr lang="en-US" smtClean="0"/>
              <a:pPr/>
              <a:t>16</a:t>
            </a:fld>
            <a:endParaRPr lang="en-US" dirty="0"/>
          </a:p>
        </p:txBody>
      </p:sp>
      <p:sp>
        <p:nvSpPr>
          <p:cNvPr id="7" name="Rectangle 6">
            <a:extLst>
              <a:ext uri="{FF2B5EF4-FFF2-40B4-BE49-F238E27FC236}">
                <a16:creationId xmlns:a16="http://schemas.microsoft.com/office/drawing/2014/main" id="{91CC8D11-1837-4A8C-9017-C9C0003DF097}"/>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E08FBB3-CCB9-4E0E-B377-C14C09A46767}"/>
              </a:ext>
            </a:extLst>
          </p:cNvPr>
          <p:cNvPicPr>
            <a:picLocks noChangeAspect="1"/>
          </p:cNvPicPr>
          <p:nvPr/>
        </p:nvPicPr>
        <p:blipFill>
          <a:blip r:embed="rId2"/>
          <a:stretch>
            <a:fillRect/>
          </a:stretch>
        </p:blipFill>
        <p:spPr>
          <a:xfrm>
            <a:off x="1201560" y="3352836"/>
            <a:ext cx="5350608" cy="3043901"/>
          </a:xfrm>
          <a:prstGeom prst="rect">
            <a:avLst/>
          </a:prstGeom>
        </p:spPr>
      </p:pic>
      <p:pic>
        <p:nvPicPr>
          <p:cNvPr id="6" name="Picture 5">
            <a:extLst>
              <a:ext uri="{FF2B5EF4-FFF2-40B4-BE49-F238E27FC236}">
                <a16:creationId xmlns:a16="http://schemas.microsoft.com/office/drawing/2014/main" id="{1695B8CA-1CD9-4DFF-980D-60D10E945018}"/>
              </a:ext>
            </a:extLst>
          </p:cNvPr>
          <p:cNvPicPr>
            <a:picLocks noChangeAspect="1"/>
          </p:cNvPicPr>
          <p:nvPr/>
        </p:nvPicPr>
        <p:blipFill rotWithShape="1">
          <a:blip r:embed="rId3"/>
          <a:srcRect b="32325"/>
          <a:stretch/>
        </p:blipFill>
        <p:spPr>
          <a:xfrm>
            <a:off x="1201560" y="709353"/>
            <a:ext cx="5350608" cy="2059974"/>
          </a:xfrm>
          <a:prstGeom prst="rect">
            <a:avLst/>
          </a:prstGeom>
        </p:spPr>
      </p:pic>
      <p:pic>
        <p:nvPicPr>
          <p:cNvPr id="9" name="Picture 8">
            <a:extLst>
              <a:ext uri="{FF2B5EF4-FFF2-40B4-BE49-F238E27FC236}">
                <a16:creationId xmlns:a16="http://schemas.microsoft.com/office/drawing/2014/main" id="{86263BD3-3C92-4ADA-B76F-CE1AB6238184}"/>
              </a:ext>
            </a:extLst>
          </p:cNvPr>
          <p:cNvPicPr>
            <a:picLocks noChangeAspect="1"/>
          </p:cNvPicPr>
          <p:nvPr/>
        </p:nvPicPr>
        <p:blipFill>
          <a:blip r:embed="rId4"/>
          <a:stretch>
            <a:fillRect/>
          </a:stretch>
        </p:blipFill>
        <p:spPr>
          <a:xfrm>
            <a:off x="7315200" y="3148149"/>
            <a:ext cx="6413645" cy="3938076"/>
          </a:xfrm>
          <a:prstGeom prst="rect">
            <a:avLst/>
          </a:prstGeom>
        </p:spPr>
      </p:pic>
      <p:pic>
        <p:nvPicPr>
          <p:cNvPr id="13" name="Picture 12">
            <a:extLst>
              <a:ext uri="{FF2B5EF4-FFF2-40B4-BE49-F238E27FC236}">
                <a16:creationId xmlns:a16="http://schemas.microsoft.com/office/drawing/2014/main" id="{C9ED7B21-058C-4DD5-B153-2C6004AB271C}"/>
              </a:ext>
            </a:extLst>
          </p:cNvPr>
          <p:cNvPicPr>
            <a:picLocks noChangeAspect="1"/>
          </p:cNvPicPr>
          <p:nvPr/>
        </p:nvPicPr>
        <p:blipFill rotWithShape="1">
          <a:blip r:embed="rId5"/>
          <a:srcRect b="31516"/>
          <a:stretch/>
        </p:blipFill>
        <p:spPr>
          <a:xfrm>
            <a:off x="7230425" y="869856"/>
            <a:ext cx="6459449" cy="2278293"/>
          </a:xfrm>
          <a:prstGeom prst="rect">
            <a:avLst/>
          </a:prstGeom>
        </p:spPr>
      </p:pic>
      <p:sp>
        <p:nvSpPr>
          <p:cNvPr id="8" name="TextBox 7">
            <a:extLst>
              <a:ext uri="{FF2B5EF4-FFF2-40B4-BE49-F238E27FC236}">
                <a16:creationId xmlns:a16="http://schemas.microsoft.com/office/drawing/2014/main" id="{A3BBE910-E41D-4E9A-AE49-C6757A63766A}"/>
              </a:ext>
            </a:extLst>
          </p:cNvPr>
          <p:cNvSpPr txBox="1"/>
          <p:nvPr/>
        </p:nvSpPr>
        <p:spPr>
          <a:xfrm>
            <a:off x="1472738" y="-22564"/>
            <a:ext cx="7736220"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Variability of AR frequency with ENSO</a:t>
            </a:r>
          </a:p>
        </p:txBody>
      </p:sp>
      <p:sp>
        <p:nvSpPr>
          <p:cNvPr id="3" name="TextBox 2">
            <a:extLst>
              <a:ext uri="{FF2B5EF4-FFF2-40B4-BE49-F238E27FC236}">
                <a16:creationId xmlns:a16="http://schemas.microsoft.com/office/drawing/2014/main" id="{BF1E385E-66F6-480D-84A6-349DD06CF530}"/>
              </a:ext>
            </a:extLst>
          </p:cNvPr>
          <p:cNvSpPr txBox="1"/>
          <p:nvPr/>
        </p:nvSpPr>
        <p:spPr>
          <a:xfrm>
            <a:off x="2417021" y="584775"/>
            <a:ext cx="3129383" cy="424732"/>
          </a:xfrm>
          <a:prstGeom prst="rect">
            <a:avLst/>
          </a:prstGeom>
          <a:solidFill>
            <a:schemeClr val="bg1"/>
          </a:solidFill>
        </p:spPr>
        <p:txBody>
          <a:bodyPr wrap="none" rtlCol="0">
            <a:spAutoFit/>
          </a:bodyPr>
          <a:lstStyle/>
          <a:p>
            <a:r>
              <a:rPr lang="en-US" b="1" dirty="0"/>
              <a:t>La-Nina minus Neutral</a:t>
            </a:r>
          </a:p>
        </p:txBody>
      </p:sp>
      <p:sp>
        <p:nvSpPr>
          <p:cNvPr id="10" name="TextBox 9">
            <a:extLst>
              <a:ext uri="{FF2B5EF4-FFF2-40B4-BE49-F238E27FC236}">
                <a16:creationId xmlns:a16="http://schemas.microsoft.com/office/drawing/2014/main" id="{A15E07D6-0BE7-449A-B0B8-3B65E32B8D3D}"/>
              </a:ext>
            </a:extLst>
          </p:cNvPr>
          <p:cNvSpPr txBox="1"/>
          <p:nvPr/>
        </p:nvSpPr>
        <p:spPr>
          <a:xfrm>
            <a:off x="8895457" y="513220"/>
            <a:ext cx="3159839" cy="424732"/>
          </a:xfrm>
          <a:prstGeom prst="rect">
            <a:avLst/>
          </a:prstGeom>
          <a:solidFill>
            <a:schemeClr val="bg1"/>
          </a:solidFill>
        </p:spPr>
        <p:txBody>
          <a:bodyPr wrap="none" rtlCol="0">
            <a:spAutoFit/>
          </a:bodyPr>
          <a:lstStyle/>
          <a:p>
            <a:r>
              <a:rPr lang="en-US" b="1" dirty="0" err="1"/>
              <a:t>Modoki</a:t>
            </a:r>
            <a:r>
              <a:rPr lang="en-US" b="1" dirty="0"/>
              <a:t> minus Neutral</a:t>
            </a:r>
          </a:p>
        </p:txBody>
      </p:sp>
      <p:sp>
        <p:nvSpPr>
          <p:cNvPr id="11" name="TextBox 10">
            <a:extLst>
              <a:ext uri="{FF2B5EF4-FFF2-40B4-BE49-F238E27FC236}">
                <a16:creationId xmlns:a16="http://schemas.microsoft.com/office/drawing/2014/main" id="{A2843CCD-AFFF-4272-99C8-247FF0147CDA}"/>
              </a:ext>
            </a:extLst>
          </p:cNvPr>
          <p:cNvSpPr txBox="1"/>
          <p:nvPr/>
        </p:nvSpPr>
        <p:spPr>
          <a:xfrm>
            <a:off x="2033207" y="3217397"/>
            <a:ext cx="4054315" cy="424732"/>
          </a:xfrm>
          <a:prstGeom prst="rect">
            <a:avLst/>
          </a:prstGeom>
          <a:solidFill>
            <a:schemeClr val="bg1"/>
          </a:solidFill>
        </p:spPr>
        <p:txBody>
          <a:bodyPr wrap="none" rtlCol="0">
            <a:spAutoFit/>
          </a:bodyPr>
          <a:lstStyle/>
          <a:p>
            <a:r>
              <a:rPr lang="en-US" b="1" dirty="0"/>
              <a:t>Strong El-Nino minus Neutral</a:t>
            </a:r>
          </a:p>
        </p:txBody>
      </p:sp>
      <p:sp>
        <p:nvSpPr>
          <p:cNvPr id="12" name="TextBox 11">
            <a:extLst>
              <a:ext uri="{FF2B5EF4-FFF2-40B4-BE49-F238E27FC236}">
                <a16:creationId xmlns:a16="http://schemas.microsoft.com/office/drawing/2014/main" id="{655B31E4-EEB9-479A-B4F9-F9799C0C5D1D}"/>
              </a:ext>
            </a:extLst>
          </p:cNvPr>
          <p:cNvSpPr txBox="1"/>
          <p:nvPr/>
        </p:nvSpPr>
        <p:spPr>
          <a:xfrm>
            <a:off x="8498379" y="3021251"/>
            <a:ext cx="4253087" cy="424732"/>
          </a:xfrm>
          <a:prstGeom prst="rect">
            <a:avLst/>
          </a:prstGeom>
          <a:solidFill>
            <a:schemeClr val="bg1"/>
          </a:solidFill>
        </p:spPr>
        <p:txBody>
          <a:bodyPr wrap="none" rtlCol="0">
            <a:spAutoFit/>
          </a:bodyPr>
          <a:lstStyle/>
          <a:p>
            <a:r>
              <a:rPr lang="en-US" b="1" dirty="0"/>
              <a:t>Extreme El-Nino minus Neutral</a:t>
            </a:r>
          </a:p>
        </p:txBody>
      </p:sp>
      <p:sp>
        <p:nvSpPr>
          <p:cNvPr id="14" name="Title 3">
            <a:extLst>
              <a:ext uri="{FF2B5EF4-FFF2-40B4-BE49-F238E27FC236}">
                <a16:creationId xmlns:a16="http://schemas.microsoft.com/office/drawing/2014/main" id="{78EBC5FF-41AC-44EF-B61B-D4AC7B7C23C6}"/>
              </a:ext>
            </a:extLst>
          </p:cNvPr>
          <p:cNvSpPr txBox="1">
            <a:spLocks/>
          </p:cNvSpPr>
          <p:nvPr/>
        </p:nvSpPr>
        <p:spPr>
          <a:xfrm>
            <a:off x="940526" y="6505888"/>
            <a:ext cx="13572090" cy="1707712"/>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6"/>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Extremely strong El-Nino pushes AR northward over western Pacific and southward over eastern Pacific. </a:t>
            </a:r>
          </a:p>
          <a:p>
            <a:pPr marL="411480" indent="-411480" defTabSz="548640" eaLnBrk="0" fontAlgn="base" hangingPunct="0">
              <a:lnSpc>
                <a:spcPct val="150000"/>
              </a:lnSpc>
              <a:spcBef>
                <a:spcPct val="30000"/>
              </a:spcBef>
              <a:spcAft>
                <a:spcPct val="0"/>
              </a:spcAft>
              <a:buClr>
                <a:srgbClr val="800080"/>
              </a:buClr>
              <a:buBlip>
                <a:blip r:embed="rId6"/>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La-Nina keeps ARs over western Pacific. </a:t>
            </a:r>
          </a:p>
        </p:txBody>
      </p:sp>
    </p:spTree>
    <p:extLst>
      <p:ext uri="{BB962C8B-B14F-4D97-AF65-F5344CB8AC3E}">
        <p14:creationId xmlns:p14="http://schemas.microsoft.com/office/powerpoint/2010/main" val="272080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8C115C-FAA6-4ABD-8255-64D673D74429}"/>
              </a:ext>
            </a:extLst>
          </p:cNvPr>
          <p:cNvSpPr>
            <a:spLocks noGrp="1"/>
          </p:cNvSpPr>
          <p:nvPr>
            <p:ph type="sldNum" sz="quarter" idx="12"/>
          </p:nvPr>
        </p:nvSpPr>
        <p:spPr/>
        <p:txBody>
          <a:bodyPr/>
          <a:lstStyle/>
          <a:p>
            <a:fld id="{FE7A4BB3-E848-5A44-82DF-322201952CD8}" type="slidenum">
              <a:rPr lang="en-US" smtClean="0"/>
              <a:pPr/>
              <a:t>17</a:t>
            </a:fld>
            <a:endParaRPr lang="en-US" dirty="0"/>
          </a:p>
        </p:txBody>
      </p:sp>
      <p:sp>
        <p:nvSpPr>
          <p:cNvPr id="4" name="Rectangle 3">
            <a:extLst>
              <a:ext uri="{FF2B5EF4-FFF2-40B4-BE49-F238E27FC236}">
                <a16:creationId xmlns:a16="http://schemas.microsoft.com/office/drawing/2014/main" id="{0676EAB0-99BE-42F0-AAE7-B097C8673E1F}"/>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6D502FC-9BA2-4312-813D-620B5432E954}"/>
              </a:ext>
            </a:extLst>
          </p:cNvPr>
          <p:cNvPicPr>
            <a:picLocks noChangeAspect="1"/>
          </p:cNvPicPr>
          <p:nvPr/>
        </p:nvPicPr>
        <p:blipFill rotWithShape="1">
          <a:blip r:embed="rId2"/>
          <a:srcRect t="9045"/>
          <a:stretch/>
        </p:blipFill>
        <p:spPr>
          <a:xfrm>
            <a:off x="1016871" y="1029791"/>
            <a:ext cx="4001298" cy="3279287"/>
          </a:xfrm>
          <a:prstGeom prst="rect">
            <a:avLst/>
          </a:prstGeom>
        </p:spPr>
      </p:pic>
      <p:pic>
        <p:nvPicPr>
          <p:cNvPr id="3" name="Picture 2">
            <a:extLst>
              <a:ext uri="{FF2B5EF4-FFF2-40B4-BE49-F238E27FC236}">
                <a16:creationId xmlns:a16="http://schemas.microsoft.com/office/drawing/2014/main" id="{2CFDC21A-7299-4A7A-B3BC-960398730A8A}"/>
              </a:ext>
            </a:extLst>
          </p:cNvPr>
          <p:cNvPicPr>
            <a:picLocks noChangeAspect="1"/>
          </p:cNvPicPr>
          <p:nvPr/>
        </p:nvPicPr>
        <p:blipFill rotWithShape="1">
          <a:blip r:embed="rId3"/>
          <a:srcRect t="11064" r="7515"/>
          <a:stretch/>
        </p:blipFill>
        <p:spPr>
          <a:xfrm>
            <a:off x="10006383" y="1139933"/>
            <a:ext cx="4289399" cy="3437331"/>
          </a:xfrm>
          <a:prstGeom prst="rect">
            <a:avLst/>
          </a:prstGeom>
        </p:spPr>
      </p:pic>
      <p:pic>
        <p:nvPicPr>
          <p:cNvPr id="5" name="Picture 4">
            <a:extLst>
              <a:ext uri="{FF2B5EF4-FFF2-40B4-BE49-F238E27FC236}">
                <a16:creationId xmlns:a16="http://schemas.microsoft.com/office/drawing/2014/main" id="{2BE9FCD1-9161-4E51-8053-54982016C705}"/>
              </a:ext>
            </a:extLst>
          </p:cNvPr>
          <p:cNvPicPr>
            <a:picLocks noChangeAspect="1"/>
          </p:cNvPicPr>
          <p:nvPr/>
        </p:nvPicPr>
        <p:blipFill rotWithShape="1">
          <a:blip r:embed="rId4"/>
          <a:srcRect l="4759" t="11630" r="8650"/>
          <a:stretch/>
        </p:blipFill>
        <p:spPr>
          <a:xfrm>
            <a:off x="5556504" y="1139933"/>
            <a:ext cx="3720874" cy="3314501"/>
          </a:xfrm>
          <a:prstGeom prst="rect">
            <a:avLst/>
          </a:prstGeom>
        </p:spPr>
      </p:pic>
      <p:sp>
        <p:nvSpPr>
          <p:cNvPr id="8" name="Title 3">
            <a:extLst>
              <a:ext uri="{FF2B5EF4-FFF2-40B4-BE49-F238E27FC236}">
                <a16:creationId xmlns:a16="http://schemas.microsoft.com/office/drawing/2014/main" id="{0BF4F01E-B743-431E-9507-2DB75666E522}"/>
              </a:ext>
            </a:extLst>
          </p:cNvPr>
          <p:cNvSpPr txBox="1">
            <a:spLocks/>
          </p:cNvSpPr>
          <p:nvPr/>
        </p:nvSpPr>
        <p:spPr>
          <a:xfrm>
            <a:off x="1186688" y="5899386"/>
            <a:ext cx="13109094" cy="1707712"/>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The likelihood of landfall over the western coast is strongly related to the background zonal moisture flux offshore. </a:t>
            </a:r>
          </a:p>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Thus an index is defined for monitoring the large-scale state over sub-tropical northeastern Pacific. </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43E606B-1DB9-458A-9F06-B37BEA9765F1}"/>
                  </a:ext>
                </a:extLst>
              </p:cNvPr>
              <p:cNvSpPr txBox="1"/>
              <p:nvPr/>
            </p:nvSpPr>
            <p:spPr>
              <a:xfrm>
                <a:off x="3459515" y="4879166"/>
                <a:ext cx="6912394" cy="70403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𝐵𝑎𝑐𝑘𝑔𝑟𝑜𝑢𝑛𝑑</m:t>
                      </m:r>
                      <m:r>
                        <a:rPr lang="en-US" b="0" i="1" smtClean="0">
                          <a:latin typeface="Cambria Math" panose="02040503050406030204" pitchFamily="18" charset="0"/>
                        </a:rPr>
                        <m:t> </m:t>
                      </m:r>
                      <m:r>
                        <a:rPr lang="en-US" b="0" i="1" smtClean="0">
                          <a:latin typeface="Cambria Math" panose="02040503050406030204" pitchFamily="18" charset="0"/>
                        </a:rPr>
                        <m:t>𝐼𝑉𝑇</m:t>
                      </m:r>
                      <m:r>
                        <a:rPr lang="en-US" b="0" i="1" smtClean="0">
                          <a:latin typeface="Cambria Math" panose="02040503050406030204" pitchFamily="18" charset="0"/>
                        </a:rPr>
                        <m:t> </m:t>
                      </m:r>
                      <m:r>
                        <a:rPr lang="en-US" b="0" i="1" smtClean="0">
                          <a:latin typeface="Cambria Math" panose="02040503050406030204" pitchFamily="18" charset="0"/>
                        </a:rPr>
                        <m:t>𝐼𝑛𝑑𝑒𝑥</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m:t>
                          </m:r>
                          <m:r>
                            <a:rPr lang="en-US" b="0" i="1" smtClean="0">
                              <a:latin typeface="Cambria Math" panose="02040503050406030204" pitchFamily="18" charset="0"/>
                            </a:rPr>
                            <m:t>𝑍</m:t>
                          </m:r>
                          <m:sSub>
                            <m:sSubPr>
                              <m:ctrlPr>
                                <a:rPr lang="en-US" i="1">
                                  <a:latin typeface="Cambria Math" panose="02040503050406030204" pitchFamily="18" charset="0"/>
                                </a:rPr>
                              </m:ctrlPr>
                            </m:sSubPr>
                            <m:e>
                              <m:r>
                                <a:rPr lang="en-US" i="1">
                                  <a:latin typeface="Cambria Math" panose="02040503050406030204" pitchFamily="18" charset="0"/>
                                </a:rPr>
                                <m:t>𝐷𝐼𝑉</m:t>
                              </m:r>
                            </m:e>
                            <m:sub>
                              <m:r>
                                <a:rPr lang="en-US" i="1">
                                  <a:latin typeface="Cambria Math" panose="02040503050406030204" pitchFamily="18" charset="0"/>
                                </a:rPr>
                                <m:t>𝐵𝐺</m:t>
                              </m:r>
                            </m:sub>
                          </m:sSub>
                          <m:r>
                            <a:rPr lang="en-US" b="0" i="1" smtClean="0">
                              <a:latin typeface="Cambria Math" panose="02040503050406030204" pitchFamily="18" charset="0"/>
                            </a:rPr>
                            <m:t>−</m:t>
                          </m:r>
                          <m:r>
                            <a:rPr lang="en-US" b="0" i="1" smtClean="0">
                              <a:latin typeface="Cambria Math" panose="02040503050406030204" pitchFamily="18" charset="0"/>
                            </a:rPr>
                            <m:t>𝑚𝑒𝑎𝑛</m:t>
                          </m:r>
                          <m:d>
                            <m:dPr>
                              <m:ctrlPr>
                                <a:rPr lang="en-US" b="0" i="1" smtClean="0">
                                  <a:latin typeface="Cambria Math" panose="02040503050406030204" pitchFamily="18" charset="0"/>
                                </a:rPr>
                              </m:ctrlPr>
                            </m:dPr>
                            <m:e>
                              <m:r>
                                <a:rPr lang="en-US" b="0" i="1" smtClean="0">
                                  <a:latin typeface="Cambria Math" panose="02040503050406030204" pitchFamily="18" charset="0"/>
                                </a:rPr>
                                <m:t>𝑍</m:t>
                              </m:r>
                              <m:r>
                                <a:rPr lang="en-US" i="1">
                                  <a:latin typeface="Cambria Math" panose="02040503050406030204" pitchFamily="18" charset="0"/>
                                </a:rPr>
                                <m:t>𝐷𝐼𝑉</m:t>
                              </m:r>
                              <m:sSub>
                                <m:sSubPr>
                                  <m:ctrlPr>
                                    <a:rPr lang="en-US" i="1">
                                      <a:latin typeface="Cambria Math" panose="02040503050406030204" pitchFamily="18" charset="0"/>
                                    </a:rPr>
                                  </m:ctrlPr>
                                </m:sSubPr>
                                <m:e>
                                  <m:r>
                                    <a:rPr lang="en-US" i="1">
                                      <a:latin typeface="Cambria Math" panose="02040503050406030204" pitchFamily="18" charset="0"/>
                                    </a:rPr>
                                    <m:t>𝐷𝐼𝑉</m:t>
                                  </m:r>
                                </m:e>
                                <m:sub>
                                  <m:r>
                                    <a:rPr lang="en-US" i="1">
                                      <a:latin typeface="Cambria Math" panose="02040503050406030204" pitchFamily="18" charset="0"/>
                                    </a:rPr>
                                    <m:t>𝐵𝐺</m:t>
                                  </m:r>
                                </m:sub>
                              </m:sSub>
                            </m:e>
                          </m:d>
                          <m:r>
                            <a:rPr lang="en-US" b="0" i="1" smtClean="0">
                              <a:latin typeface="Cambria Math" panose="02040503050406030204" pitchFamily="18" charset="0"/>
                            </a:rPr>
                            <m:t>)</m:t>
                          </m:r>
                        </m:num>
                        <m:den>
                          <m:r>
                            <a:rPr lang="en-US" b="0" i="1" smtClean="0">
                              <a:latin typeface="Cambria Math" panose="02040503050406030204" pitchFamily="18" charset="0"/>
                            </a:rPr>
                            <m:t>𝑠𝑡𝑑</m:t>
                          </m:r>
                          <m:r>
                            <a:rPr lang="en-US" b="0" i="1" smtClean="0">
                              <a:latin typeface="Cambria Math" panose="02040503050406030204" pitchFamily="18" charset="0"/>
                            </a:rPr>
                            <m:t>(</m:t>
                          </m:r>
                          <m:r>
                            <a:rPr lang="en-US" b="0" i="1" smtClean="0">
                              <a:latin typeface="Cambria Math" panose="02040503050406030204" pitchFamily="18" charset="0"/>
                            </a:rPr>
                            <m:t>𝑍𝐷𝐼𝑉</m:t>
                          </m:r>
                          <m:sSub>
                            <m:sSubPr>
                              <m:ctrlPr>
                                <a:rPr lang="en-US" i="1">
                                  <a:latin typeface="Cambria Math" panose="02040503050406030204" pitchFamily="18" charset="0"/>
                                </a:rPr>
                              </m:ctrlPr>
                            </m:sSubPr>
                            <m:e>
                              <m:r>
                                <a:rPr lang="en-US" i="1">
                                  <a:latin typeface="Cambria Math" panose="02040503050406030204" pitchFamily="18" charset="0"/>
                                </a:rPr>
                                <m:t>𝐷𝐼𝑉</m:t>
                              </m:r>
                            </m:e>
                            <m:sub>
                              <m:r>
                                <a:rPr lang="en-US" i="1">
                                  <a:latin typeface="Cambria Math" panose="02040503050406030204" pitchFamily="18" charset="0"/>
                                </a:rPr>
                                <m:t>𝐵𝐺</m:t>
                              </m:r>
                            </m:sub>
                          </m:sSub>
                          <m:r>
                            <a:rPr lang="en-US" b="0" i="1" smtClean="0">
                              <a:latin typeface="Cambria Math" panose="02040503050406030204" pitchFamily="18" charset="0"/>
                            </a:rPr>
                            <m:t>)</m:t>
                          </m:r>
                        </m:den>
                      </m:f>
                    </m:oMath>
                  </m:oMathPara>
                </a14:m>
                <a:endParaRPr lang="en-US" dirty="0"/>
              </a:p>
            </p:txBody>
          </p:sp>
        </mc:Choice>
        <mc:Fallback xmlns="">
          <p:sp>
            <p:nvSpPr>
              <p:cNvPr id="7" name="TextBox 6">
                <a:extLst>
                  <a:ext uri="{FF2B5EF4-FFF2-40B4-BE49-F238E27FC236}">
                    <a16:creationId xmlns:a16="http://schemas.microsoft.com/office/drawing/2014/main" id="{C43E606B-1DB9-458A-9F06-B37BEA9765F1}"/>
                  </a:ext>
                </a:extLst>
              </p:cNvPr>
              <p:cNvSpPr txBox="1">
                <a:spLocks noRot="1" noChangeAspect="1" noMove="1" noResize="1" noEditPoints="1" noAdjustHandles="1" noChangeArrowheads="1" noChangeShapeType="1" noTextEdit="1"/>
              </p:cNvSpPr>
              <p:nvPr/>
            </p:nvSpPr>
            <p:spPr>
              <a:xfrm>
                <a:off x="3459515" y="4879166"/>
                <a:ext cx="6912394" cy="704039"/>
              </a:xfrm>
              <a:prstGeom prst="rect">
                <a:avLst/>
              </a:prstGeom>
              <a:blipFill>
                <a:blip r:embed="rId6"/>
                <a:stretch>
                  <a:fillRect/>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1422B38E-5ED1-4F97-BE2A-6FAF6DB4EDD2}"/>
              </a:ext>
            </a:extLst>
          </p:cNvPr>
          <p:cNvSpPr txBox="1"/>
          <p:nvPr/>
        </p:nvSpPr>
        <p:spPr>
          <a:xfrm>
            <a:off x="10766841" y="4323600"/>
            <a:ext cx="2954486" cy="424732"/>
          </a:xfrm>
          <a:prstGeom prst="rect">
            <a:avLst/>
          </a:prstGeom>
          <a:solidFill>
            <a:schemeClr val="bg1"/>
          </a:solidFill>
        </p:spPr>
        <p:txBody>
          <a:bodyPr wrap="square" rtlCol="0">
            <a:spAutoFit/>
          </a:bodyPr>
          <a:lstStyle/>
          <a:p>
            <a:r>
              <a:rPr lang="en-US" dirty="0"/>
              <a:t>Background IVT Index</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98262111-5C42-4A37-879A-753A9C630F55}"/>
                  </a:ext>
                </a:extLst>
              </p:cNvPr>
              <p:cNvSpPr/>
              <p:nvPr/>
            </p:nvSpPr>
            <p:spPr>
              <a:xfrm>
                <a:off x="1979023" y="2294037"/>
                <a:ext cx="1154354" cy="4247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𝑍</m:t>
                      </m:r>
                      <m:sSub>
                        <m:sSubPr>
                          <m:ctrlPr>
                            <a:rPr lang="en-US" i="1">
                              <a:latin typeface="Cambria Math" panose="02040503050406030204" pitchFamily="18" charset="0"/>
                            </a:rPr>
                          </m:ctrlPr>
                        </m:sSubPr>
                        <m:e>
                          <m:r>
                            <a:rPr lang="en-US" i="1">
                              <a:latin typeface="Cambria Math" panose="02040503050406030204" pitchFamily="18" charset="0"/>
                            </a:rPr>
                            <m:t>𝐷𝐼𝑉</m:t>
                          </m:r>
                        </m:e>
                        <m:sub>
                          <m:r>
                            <a:rPr lang="en-US" i="1">
                              <a:latin typeface="Cambria Math" panose="02040503050406030204" pitchFamily="18" charset="0"/>
                            </a:rPr>
                            <m:t>𝐵𝐺</m:t>
                          </m:r>
                        </m:sub>
                      </m:sSub>
                    </m:oMath>
                  </m:oMathPara>
                </a14:m>
                <a:endParaRPr lang="en-US" dirty="0"/>
              </a:p>
            </p:txBody>
          </p:sp>
        </mc:Choice>
        <mc:Fallback xmlns="">
          <p:sp>
            <p:nvSpPr>
              <p:cNvPr id="10" name="Rectangle 9">
                <a:extLst>
                  <a:ext uri="{FF2B5EF4-FFF2-40B4-BE49-F238E27FC236}">
                    <a16:creationId xmlns:a16="http://schemas.microsoft.com/office/drawing/2014/main" id="{98262111-5C42-4A37-879A-753A9C630F55}"/>
                  </a:ext>
                </a:extLst>
              </p:cNvPr>
              <p:cNvSpPr>
                <a:spLocks noRot="1" noChangeAspect="1" noMove="1" noResize="1" noEditPoints="1" noAdjustHandles="1" noChangeArrowheads="1" noChangeShapeType="1" noTextEdit="1"/>
              </p:cNvSpPr>
              <p:nvPr/>
            </p:nvSpPr>
            <p:spPr>
              <a:xfrm>
                <a:off x="1979023" y="2294037"/>
                <a:ext cx="1154354" cy="424732"/>
              </a:xfrm>
              <a:prstGeom prst="rect">
                <a:avLst/>
              </a:prstGeom>
              <a:blipFill>
                <a:blip r:embed="rId7"/>
                <a:stretch>
                  <a:fillRect b="-2857"/>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BE6BC036-4311-4FF4-AA2B-79B89FF0CA73}"/>
              </a:ext>
            </a:extLst>
          </p:cNvPr>
          <p:cNvSpPr txBox="1"/>
          <p:nvPr/>
        </p:nvSpPr>
        <p:spPr>
          <a:xfrm>
            <a:off x="1557287" y="128835"/>
            <a:ext cx="2528256" cy="584775"/>
          </a:xfrm>
          <a:prstGeom prst="rect">
            <a:avLst/>
          </a:prstGeom>
          <a:solidFill>
            <a:schemeClr val="bg1"/>
          </a:solidFill>
        </p:spPr>
        <p:txBody>
          <a:bodyPr wrap="none" rtlCol="0">
            <a:spAutoFit/>
          </a:bodyPr>
          <a:lstStyle/>
          <a:p>
            <a:r>
              <a:rPr lang="en-US" sz="3200" b="1" dirty="0">
                <a:solidFill>
                  <a:schemeClr val="tx2"/>
                </a:solidFill>
              </a:rPr>
              <a:t>Application </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B7BC6CF-1F82-4918-B9D2-77F7D6269EB5}"/>
                  </a:ext>
                </a:extLst>
              </p:cNvPr>
              <p:cNvSpPr txBox="1"/>
              <p:nvPr/>
            </p:nvSpPr>
            <p:spPr>
              <a:xfrm>
                <a:off x="4071880" y="552935"/>
                <a:ext cx="8702826" cy="400110"/>
              </a:xfrm>
              <a:prstGeom prst="rect">
                <a:avLst/>
              </a:prstGeom>
              <a:solidFill>
                <a:schemeClr val="bg1"/>
              </a:solidFill>
            </p:spPr>
            <p:txBody>
              <a:bodyPr wrap="square" rtlCol="0">
                <a:spAutoFit/>
              </a:bodyPr>
              <a:lstStyle/>
              <a:p>
                <a:r>
                  <a:rPr lang="en-US" sz="2000" kern="0" dirty="0">
                    <a:solidFill>
                      <a:schemeClr val="tx2"/>
                    </a:solidFill>
                    <a:latin typeface="Gill Sans MT" panose="020B0502020104020203" pitchFamily="34" charset="0"/>
                    <a:ea typeface="ＭＳ Ｐゴシック" pitchFamily="34" charset="-128"/>
                  </a:rPr>
                  <a:t>US landfall frequency vs </a:t>
                </a:r>
                <a14:m>
                  <m:oMath xmlns:m="http://schemas.openxmlformats.org/officeDocument/2006/math">
                    <m:r>
                      <m:rPr>
                        <m:sty m:val="p"/>
                      </m:rPr>
                      <a:rPr lang="en-US" sz="2000" b="0" i="0" kern="0" smtClean="0">
                        <a:solidFill>
                          <a:schemeClr val="tx2"/>
                        </a:solidFill>
                        <a:latin typeface="Cambria Math" panose="02040503050406030204" pitchFamily="18" charset="0"/>
                        <a:ea typeface="ＭＳ Ｐゴシック" pitchFamily="34" charset="-128"/>
                      </a:rPr>
                      <m:t>monthly</m:t>
                    </m:r>
                    <m:r>
                      <a:rPr lang="en-US" sz="2000" b="0" i="0" kern="0" smtClean="0">
                        <a:solidFill>
                          <a:schemeClr val="tx2"/>
                        </a:solidFill>
                        <a:latin typeface="Cambria Math" panose="02040503050406030204" pitchFamily="18" charset="0"/>
                        <a:ea typeface="ＭＳ Ｐゴシック" pitchFamily="34" charset="-128"/>
                      </a:rPr>
                      <m:t> </m:t>
                    </m:r>
                    <m:r>
                      <m:rPr>
                        <m:sty m:val="p"/>
                      </m:rPr>
                      <a:rPr lang="en-US" sz="2000" b="0" i="0" kern="0" smtClean="0">
                        <a:solidFill>
                          <a:schemeClr val="tx2"/>
                        </a:solidFill>
                        <a:latin typeface="Cambria Math" panose="02040503050406030204" pitchFamily="18" charset="0"/>
                        <a:ea typeface="ＭＳ Ｐゴシック" pitchFamily="34" charset="-128"/>
                      </a:rPr>
                      <m:t>averaged</m:t>
                    </m:r>
                    <m:r>
                      <a:rPr lang="en-US" sz="2000" b="0" i="0" kern="0" smtClean="0">
                        <a:solidFill>
                          <a:schemeClr val="tx2"/>
                        </a:solidFill>
                        <a:latin typeface="Cambria Math" panose="02040503050406030204" pitchFamily="18" charset="0"/>
                        <a:ea typeface="ＭＳ Ｐゴシック" pitchFamily="34" charset="-128"/>
                      </a:rPr>
                      <m:t> </m:t>
                    </m:r>
                    <m:r>
                      <a:rPr lang="en-US" sz="2000" kern="0">
                        <a:solidFill>
                          <a:schemeClr val="tx2"/>
                        </a:solidFill>
                        <a:latin typeface="Cambria Math" panose="02040503050406030204" pitchFamily="18" charset="0"/>
                        <a:ea typeface="ＭＳ Ｐゴシック" pitchFamily="34" charset="-128"/>
                      </a:rPr>
                      <m:t>𝒁</m:t>
                    </m:r>
                    <m:sSub>
                      <m:sSubPr>
                        <m:ctrlPr>
                          <a:rPr lang="en-US" sz="2000" i="1" kern="0">
                            <a:solidFill>
                              <a:schemeClr val="tx2"/>
                            </a:solidFill>
                            <a:latin typeface="Cambria Math" panose="02040503050406030204" pitchFamily="18" charset="0"/>
                            <a:ea typeface="ＭＳ Ｐゴシック" pitchFamily="34" charset="-128"/>
                          </a:rPr>
                        </m:ctrlPr>
                      </m:sSubPr>
                      <m:e>
                        <m:r>
                          <a:rPr lang="en-US" sz="2000" kern="0">
                            <a:solidFill>
                              <a:schemeClr val="tx2"/>
                            </a:solidFill>
                            <a:latin typeface="Cambria Math" panose="02040503050406030204" pitchFamily="18" charset="0"/>
                            <a:ea typeface="ＭＳ Ｐゴシック" pitchFamily="34" charset="-128"/>
                          </a:rPr>
                          <m:t>𝒐𝒏𝒂𝒍</m:t>
                        </m:r>
                        <m:r>
                          <a:rPr lang="en-US" sz="2000" kern="0">
                            <a:solidFill>
                              <a:schemeClr val="tx2"/>
                            </a:solidFill>
                            <a:latin typeface="Cambria Math" panose="02040503050406030204" pitchFamily="18" charset="0"/>
                            <a:ea typeface="ＭＳ Ｐゴシック" pitchFamily="34" charset="-128"/>
                          </a:rPr>
                          <m:t> </m:t>
                        </m:r>
                        <m:r>
                          <a:rPr lang="en-US" sz="2000" kern="0">
                            <a:solidFill>
                              <a:schemeClr val="tx2"/>
                            </a:solidFill>
                            <a:latin typeface="Cambria Math" panose="02040503050406030204" pitchFamily="18" charset="0"/>
                            <a:ea typeface="ＭＳ Ｐゴシック" pitchFamily="34" charset="-128"/>
                          </a:rPr>
                          <m:t>𝑫𝑰𝑽</m:t>
                        </m:r>
                      </m:e>
                      <m:sub>
                        <m:r>
                          <a:rPr lang="en-US" sz="2000" kern="0">
                            <a:solidFill>
                              <a:schemeClr val="tx2"/>
                            </a:solidFill>
                            <a:latin typeface="Cambria Math" panose="02040503050406030204" pitchFamily="18" charset="0"/>
                            <a:ea typeface="ＭＳ Ｐゴシック" pitchFamily="34" charset="-128"/>
                          </a:rPr>
                          <m:t>𝑩𝑮</m:t>
                        </m:r>
                      </m:sub>
                    </m:sSub>
                  </m:oMath>
                </a14:m>
                <a:r>
                  <a:rPr lang="en-US" sz="2000" kern="0" dirty="0">
                    <a:solidFill>
                      <a:schemeClr val="tx2"/>
                    </a:solidFill>
                    <a:latin typeface="Gill Sans MT" panose="020B0502020104020203" pitchFamily="34" charset="0"/>
                    <a:ea typeface="ＭＳ Ｐゴシック" pitchFamily="34" charset="-128"/>
                  </a:rPr>
                  <a:t> averaged over red box </a:t>
                </a:r>
              </a:p>
            </p:txBody>
          </p:sp>
        </mc:Choice>
        <mc:Fallback xmlns="">
          <p:sp>
            <p:nvSpPr>
              <p:cNvPr id="12" name="TextBox 11">
                <a:extLst>
                  <a:ext uri="{FF2B5EF4-FFF2-40B4-BE49-F238E27FC236}">
                    <a16:creationId xmlns:a16="http://schemas.microsoft.com/office/drawing/2014/main" id="{9B7BC6CF-1F82-4918-B9D2-77F7D6269EB5}"/>
                  </a:ext>
                </a:extLst>
              </p:cNvPr>
              <p:cNvSpPr txBox="1">
                <a:spLocks noRot="1" noChangeAspect="1" noMove="1" noResize="1" noEditPoints="1" noAdjustHandles="1" noChangeArrowheads="1" noChangeShapeType="1" noTextEdit="1"/>
              </p:cNvSpPr>
              <p:nvPr/>
            </p:nvSpPr>
            <p:spPr>
              <a:xfrm>
                <a:off x="4071880" y="552935"/>
                <a:ext cx="8702826" cy="400110"/>
              </a:xfrm>
              <a:prstGeom prst="rect">
                <a:avLst/>
              </a:prstGeom>
              <a:blipFill>
                <a:blip r:embed="rId8"/>
                <a:stretch>
                  <a:fillRect l="-770" t="-9231" r="-490" b="-27692"/>
                </a:stretch>
              </a:blipFill>
            </p:spPr>
            <p:txBody>
              <a:bodyPr/>
              <a:lstStyle/>
              <a:p>
                <a:r>
                  <a:rPr lang="en-US">
                    <a:noFill/>
                  </a:rPr>
                  <a:t> </a:t>
                </a:r>
              </a:p>
            </p:txBody>
          </p:sp>
        </mc:Fallback>
      </mc:AlternateContent>
    </p:spTree>
    <p:extLst>
      <p:ext uri="{BB962C8B-B14F-4D97-AF65-F5344CB8AC3E}">
        <p14:creationId xmlns:p14="http://schemas.microsoft.com/office/powerpoint/2010/main" val="399881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08750" y="188105"/>
            <a:ext cx="1584960" cy="1304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A505DBE7-0ACF-E348-BBE2-A615BCE1D797}" type="slidenum">
              <a:rPr lang="en-US" smtClean="0"/>
              <a:pPr/>
              <a:t>18</a:t>
            </a:fld>
            <a:endParaRPr lang="en-US"/>
          </a:p>
        </p:txBody>
      </p:sp>
      <p:sp>
        <p:nvSpPr>
          <p:cNvPr id="6" name="Rectangle 5"/>
          <p:cNvSpPr>
            <a:spLocks noChangeArrowheads="1"/>
          </p:cNvSpPr>
          <p:nvPr/>
        </p:nvSpPr>
        <p:spPr bwMode="auto">
          <a:xfrm>
            <a:off x="26334720" y="26791920"/>
            <a:ext cx="16767254" cy="8646085"/>
          </a:xfrm>
          <a:prstGeom prst="rect">
            <a:avLst/>
          </a:prstGeom>
          <a:solidFill>
            <a:srgbClr val="FFFFFF">
              <a:lumMod val="65000"/>
              <a:alpha val="26000"/>
            </a:srgbClr>
          </a:solidFill>
          <a:ln w="53975">
            <a:solidFill>
              <a:srgbClr val="000000"/>
            </a:solidFill>
            <a:miter lim="800000"/>
            <a:headEnd/>
            <a:tailEnd/>
          </a:ln>
        </p:spPr>
        <p:txBody>
          <a:bodyPr wrap="square">
            <a:spAutoFit/>
          </a:bodyPr>
          <a:lstStyle>
            <a:lvl1pPr defTabSz="457200" eaLnBrk="0" hangingPunct="0">
              <a:defRPr sz="6200">
                <a:solidFill>
                  <a:schemeClr val="tx1"/>
                </a:solidFill>
                <a:latin typeface="Calibri" pitchFamily="34" charset="0"/>
                <a:ea typeface="ＭＳ Ｐゴシック" pitchFamily="34" charset="-128"/>
              </a:defRPr>
            </a:lvl1pPr>
            <a:lvl2pPr marL="625475" indent="-342900" defTabSz="457200" eaLnBrk="0" hangingPunct="0">
              <a:defRPr sz="6200">
                <a:solidFill>
                  <a:schemeClr val="tx1"/>
                </a:solidFill>
                <a:latin typeface="Calibri" pitchFamily="34" charset="0"/>
                <a:ea typeface="ＭＳ Ｐゴシック" pitchFamily="34" charset="-128"/>
              </a:defRPr>
            </a:lvl2pPr>
            <a:lvl3pPr marL="1143000" indent="-228600" defTabSz="457200" eaLnBrk="0" hangingPunct="0">
              <a:defRPr sz="6200">
                <a:solidFill>
                  <a:schemeClr val="tx1"/>
                </a:solidFill>
                <a:latin typeface="Calibri" pitchFamily="34" charset="0"/>
                <a:ea typeface="ＭＳ Ｐゴシック" pitchFamily="34" charset="-128"/>
              </a:defRPr>
            </a:lvl3pPr>
            <a:lvl4pPr marL="1600200" indent="-228600" defTabSz="457200" eaLnBrk="0" hangingPunct="0">
              <a:defRPr sz="6200">
                <a:solidFill>
                  <a:schemeClr val="tx1"/>
                </a:solidFill>
                <a:latin typeface="Calibri" pitchFamily="34" charset="0"/>
                <a:ea typeface="ＭＳ Ｐゴシック" pitchFamily="34" charset="-128"/>
              </a:defRPr>
            </a:lvl4pPr>
            <a:lvl5pPr marL="2057400" indent="-228600" defTabSz="457200" eaLnBrk="0" hangingPunct="0">
              <a:defRPr sz="6200">
                <a:solidFill>
                  <a:schemeClr val="tx1"/>
                </a:solidFill>
                <a:latin typeface="Calibri" pitchFamily="34" charset="0"/>
                <a:ea typeface="ＭＳ Ｐゴシック" pitchFamily="34" charset="-128"/>
              </a:defRPr>
            </a:lvl5pPr>
            <a:lvl6pPr marL="2514600" indent="-228600" defTabSz="457200" eaLnBrk="0" fontAlgn="base" hangingPunct="0">
              <a:spcBef>
                <a:spcPct val="0"/>
              </a:spcBef>
              <a:spcAft>
                <a:spcPct val="0"/>
              </a:spcAft>
              <a:defRPr sz="6200">
                <a:solidFill>
                  <a:schemeClr val="tx1"/>
                </a:solidFill>
                <a:latin typeface="Calibri" pitchFamily="34" charset="0"/>
                <a:ea typeface="ＭＳ Ｐゴシック" pitchFamily="34" charset="-128"/>
              </a:defRPr>
            </a:lvl6pPr>
            <a:lvl7pPr marL="2971800" indent="-228600" defTabSz="457200" eaLnBrk="0" fontAlgn="base" hangingPunct="0">
              <a:spcBef>
                <a:spcPct val="0"/>
              </a:spcBef>
              <a:spcAft>
                <a:spcPct val="0"/>
              </a:spcAft>
              <a:defRPr sz="6200">
                <a:solidFill>
                  <a:schemeClr val="tx1"/>
                </a:solidFill>
                <a:latin typeface="Calibri" pitchFamily="34" charset="0"/>
                <a:ea typeface="ＭＳ Ｐゴシック" pitchFamily="34" charset="-128"/>
              </a:defRPr>
            </a:lvl7pPr>
            <a:lvl8pPr marL="3429000" indent="-228600" defTabSz="457200" eaLnBrk="0" fontAlgn="base" hangingPunct="0">
              <a:spcBef>
                <a:spcPct val="0"/>
              </a:spcBef>
              <a:spcAft>
                <a:spcPct val="0"/>
              </a:spcAft>
              <a:defRPr sz="6200">
                <a:solidFill>
                  <a:schemeClr val="tx1"/>
                </a:solidFill>
                <a:latin typeface="Calibri" pitchFamily="34" charset="0"/>
                <a:ea typeface="ＭＳ Ｐゴシック" pitchFamily="34" charset="-128"/>
              </a:defRPr>
            </a:lvl8pPr>
            <a:lvl9pPr marL="3886200" indent="-228600" defTabSz="457200" eaLnBrk="0" fontAlgn="base" hangingPunct="0">
              <a:spcBef>
                <a:spcPct val="0"/>
              </a:spcBef>
              <a:spcAft>
                <a:spcPct val="0"/>
              </a:spcAft>
              <a:defRPr sz="6200">
                <a:solidFill>
                  <a:schemeClr val="tx1"/>
                </a:solidFill>
                <a:latin typeface="Calibri" pitchFamily="34" charset="0"/>
                <a:ea typeface="ＭＳ Ｐゴシック" pitchFamily="34" charset="-128"/>
              </a:defRPr>
            </a:lvl9pPr>
          </a:lstStyle>
          <a:p>
            <a:pPr defTabSz="548640">
              <a:lnSpc>
                <a:spcPct val="150000"/>
              </a:lnSpc>
              <a:spcBef>
                <a:spcPct val="30000"/>
              </a:spcBef>
              <a:buClr>
                <a:srgbClr val="800080"/>
              </a:buClr>
              <a:defRPr/>
            </a:pPr>
            <a:r>
              <a:rPr lang="en-US" altLang="en-US" sz="4800" b="1" kern="0" dirty="0">
                <a:solidFill>
                  <a:srgbClr val="D57500"/>
                </a:solidFill>
                <a:latin typeface="Arial" pitchFamily="34" charset="0"/>
              </a:rPr>
              <a:t>Summary</a:t>
            </a:r>
          </a:p>
          <a:p>
            <a:pPr marL="411480" indent="-411480" defTabSz="548640">
              <a:lnSpc>
                <a:spcPct val="150000"/>
              </a:lnSpc>
              <a:spcBef>
                <a:spcPct val="30000"/>
              </a:spcBef>
              <a:buClr>
                <a:srgbClr val="800080"/>
              </a:buClr>
              <a:buBlip>
                <a:blip r:embed="rId3"/>
              </a:buBlip>
              <a:defRPr/>
            </a:pPr>
            <a:r>
              <a:rPr lang="en-US" altLang="en-US" sz="3840" kern="0" dirty="0">
                <a:solidFill>
                  <a:srgbClr val="000000"/>
                </a:solidFill>
                <a:latin typeface="Arial" pitchFamily="34" charset="0"/>
              </a:rPr>
              <a:t>Because of zonal movement of the subsidence associated with monsoons, the mean amplitudes of MJO over eastern Indian Ocean and Western Pacific are out of phase during summer to early winter and in phase during late winter to spring. In general, warm phase of ENSO favors weaker MJO over the western Pacific. </a:t>
            </a:r>
          </a:p>
          <a:p>
            <a:pPr marL="411480" indent="-411480" defTabSz="548640">
              <a:lnSpc>
                <a:spcPct val="150000"/>
              </a:lnSpc>
              <a:spcBef>
                <a:spcPct val="30000"/>
              </a:spcBef>
              <a:buClr>
                <a:srgbClr val="800080"/>
              </a:buClr>
              <a:buBlip>
                <a:blip r:embed="rId3"/>
              </a:buBlip>
              <a:defRPr/>
            </a:pPr>
            <a:r>
              <a:rPr lang="en-US" altLang="en-US" sz="3840" kern="0" dirty="0">
                <a:solidFill>
                  <a:srgbClr val="000000"/>
                </a:solidFill>
                <a:latin typeface="Arial" pitchFamily="34" charset="0"/>
              </a:rPr>
              <a:t>The apparent strengthening or weakening of individual MJO events therefore takes place within the moisture budget constraints due to these seasonal and inter-annual factors. </a:t>
            </a:r>
            <a:endParaRPr lang="en-US" altLang="en-US" sz="3840" kern="0" dirty="0">
              <a:solidFill>
                <a:prstClr val="black"/>
              </a:solidFill>
              <a:latin typeface="Arial"/>
              <a:ea typeface="ＭＳ Ｐゴシック" charset="-128"/>
            </a:endParaRPr>
          </a:p>
        </p:txBody>
      </p:sp>
      <p:sp>
        <p:nvSpPr>
          <p:cNvPr id="2" name="Rectangle 1"/>
          <p:cNvSpPr/>
          <p:nvPr/>
        </p:nvSpPr>
        <p:spPr>
          <a:xfrm>
            <a:off x="1208750" y="182990"/>
            <a:ext cx="12739846" cy="6305893"/>
          </a:xfrm>
          <a:prstGeom prst="rect">
            <a:avLst/>
          </a:prstGeom>
        </p:spPr>
        <p:txBody>
          <a:bodyPr wrap="square">
            <a:spAutoFit/>
          </a:bodyPr>
          <a:lstStyle/>
          <a:p>
            <a:pPr algn="ctr" defTabSz="548640" eaLnBrk="0" hangingPunct="0">
              <a:lnSpc>
                <a:spcPct val="150000"/>
              </a:lnSpc>
              <a:spcBef>
                <a:spcPct val="30000"/>
              </a:spcBef>
              <a:buClr>
                <a:srgbClr val="800080"/>
              </a:buClr>
              <a:defRPr/>
            </a:pPr>
            <a:r>
              <a:rPr lang="en-US" altLang="en-US" sz="3200" b="1" kern="0" dirty="0">
                <a:solidFill>
                  <a:srgbClr val="D57500"/>
                </a:solidFill>
                <a:latin typeface="Arial" pitchFamily="34" charset="0"/>
                <a:ea typeface="ＭＳ Ｐゴシック" pitchFamily="34" charset="-128"/>
              </a:rPr>
              <a:t>Summary</a:t>
            </a:r>
          </a:p>
          <a:p>
            <a:pPr marL="411480" indent="-411480" defTabSz="548640" eaLnBrk="0" hangingPunct="0">
              <a:lnSpc>
                <a:spcPct val="150000"/>
              </a:lnSpc>
              <a:spcBef>
                <a:spcPct val="30000"/>
              </a:spcBef>
              <a:buClr>
                <a:srgbClr val="800080"/>
              </a:buClr>
              <a:buBlip>
                <a:blip r:embed="rId3"/>
              </a:buBlip>
              <a:defRPr/>
            </a:pPr>
            <a:r>
              <a:rPr lang="en-US" sz="2400" kern="0" dirty="0">
                <a:solidFill>
                  <a:srgbClr val="000000"/>
                </a:solidFill>
                <a:latin typeface="Gill Sans MT" panose="020B0502020104020203" pitchFamily="34" charset="0"/>
                <a:ea typeface="ＭＳ Ｐゴシック" pitchFamily="34" charset="-128"/>
              </a:rPr>
              <a:t>The net (divergent ) integrated vapor transport in ARs can be decomposed into internal and background components. </a:t>
            </a:r>
          </a:p>
          <a:p>
            <a:pPr marL="960120" lvl="1" indent="-411480" defTabSz="548640" eaLnBrk="0" hangingPunct="0">
              <a:lnSpc>
                <a:spcPct val="150000"/>
              </a:lnSpc>
              <a:spcBef>
                <a:spcPct val="30000"/>
              </a:spcBef>
              <a:buClr>
                <a:srgbClr val="800080"/>
              </a:buClr>
              <a:buBlip>
                <a:blip r:embed="rId3"/>
              </a:buBlip>
              <a:defRPr/>
            </a:pPr>
            <a:r>
              <a:rPr lang="en-US" sz="2400" b="1" kern="0" dirty="0">
                <a:solidFill>
                  <a:srgbClr val="000000"/>
                </a:solidFill>
                <a:latin typeface="Gill Sans MT" panose="020B0502020104020203" pitchFamily="34" charset="0"/>
                <a:ea typeface="ＭＳ Ｐゴシック" pitchFamily="34" charset="-128"/>
              </a:rPr>
              <a:t>Internal :</a:t>
            </a:r>
            <a:r>
              <a:rPr lang="en-US" sz="2400" kern="0" dirty="0">
                <a:solidFill>
                  <a:srgbClr val="000000"/>
                </a:solidFill>
                <a:latin typeface="Gill Sans MT" panose="020B0502020104020203" pitchFamily="34" charset="0"/>
                <a:ea typeface="ＭＳ Ｐゴシック" pitchFamily="34" charset="-128"/>
              </a:rPr>
              <a:t> Associated with advection and mixing as ARs propagate </a:t>
            </a:r>
          </a:p>
          <a:p>
            <a:pPr marL="960120" lvl="1" indent="-411480" defTabSz="548640" eaLnBrk="0" hangingPunct="0">
              <a:lnSpc>
                <a:spcPct val="150000"/>
              </a:lnSpc>
              <a:spcBef>
                <a:spcPct val="30000"/>
              </a:spcBef>
              <a:buClr>
                <a:srgbClr val="800080"/>
              </a:buClr>
              <a:buBlip>
                <a:blip r:embed="rId3"/>
              </a:buBlip>
              <a:defRPr/>
            </a:pPr>
            <a:r>
              <a:rPr lang="en-US" sz="2400" b="1" kern="0" dirty="0">
                <a:solidFill>
                  <a:srgbClr val="000000"/>
                </a:solidFill>
                <a:latin typeface="Gill Sans MT" panose="020B0502020104020203" pitchFamily="34" charset="0"/>
                <a:ea typeface="ＭＳ Ｐゴシック" pitchFamily="34" charset="-128"/>
              </a:rPr>
              <a:t>Background:</a:t>
            </a:r>
            <a:r>
              <a:rPr lang="en-US" sz="2400" kern="0" dirty="0">
                <a:solidFill>
                  <a:srgbClr val="000000"/>
                </a:solidFill>
                <a:latin typeface="Gill Sans MT" panose="020B0502020104020203" pitchFamily="34" charset="0"/>
                <a:ea typeface="ＭＳ Ｐゴシック" pitchFamily="34" charset="-128"/>
              </a:rPr>
              <a:t> Associated with global precipitation processes and variability. </a:t>
            </a:r>
          </a:p>
          <a:p>
            <a:pPr marL="411480" indent="-411480" defTabSz="548640" eaLnBrk="0" hangingPunct="0">
              <a:lnSpc>
                <a:spcPct val="150000"/>
              </a:lnSpc>
              <a:spcBef>
                <a:spcPct val="30000"/>
              </a:spcBef>
              <a:buClr>
                <a:srgbClr val="800080"/>
              </a:buClr>
              <a:buBlip>
                <a:blip r:embed="rId3"/>
              </a:buBlip>
              <a:defRPr/>
            </a:pPr>
            <a:r>
              <a:rPr lang="en-US" sz="2400" kern="0" dirty="0">
                <a:solidFill>
                  <a:srgbClr val="000000"/>
                </a:solidFill>
                <a:latin typeface="Gill Sans MT" panose="020B0502020104020203" pitchFamily="34" charset="0"/>
                <a:ea typeface="ＭＳ Ｐゴシック" pitchFamily="34" charset="-128"/>
              </a:rPr>
              <a:t>Seasonal cycle, MJO and ENSO modulate the background fluxes and hence the AR frequency variability. </a:t>
            </a:r>
          </a:p>
          <a:p>
            <a:pPr marL="411480" indent="-411480" defTabSz="548640" eaLnBrk="0" hangingPunct="0">
              <a:lnSpc>
                <a:spcPct val="150000"/>
              </a:lnSpc>
              <a:spcBef>
                <a:spcPct val="30000"/>
              </a:spcBef>
              <a:buClr>
                <a:srgbClr val="800080"/>
              </a:buClr>
              <a:buBlip>
                <a:blip r:embed="rId3"/>
              </a:buBlip>
              <a:defRPr/>
            </a:pPr>
            <a:r>
              <a:rPr lang="en-US" sz="2400" kern="0" dirty="0">
                <a:solidFill>
                  <a:srgbClr val="000000"/>
                </a:solidFill>
                <a:latin typeface="Gill Sans MT" panose="020B0502020104020203" pitchFamily="34" charset="0"/>
                <a:ea typeface="ＭＳ Ｐゴシック" pitchFamily="34" charset="-128"/>
              </a:rPr>
              <a:t>An index for monitoring this background zonal divergent IVT is proposed as a measure of the combined effects of large-scale variability on the  frequency of AR landfall over the western coast of the US. </a:t>
            </a:r>
          </a:p>
        </p:txBody>
      </p:sp>
    </p:spTree>
    <p:extLst>
      <p:ext uri="{BB962C8B-B14F-4D97-AF65-F5344CB8AC3E}">
        <p14:creationId xmlns:p14="http://schemas.microsoft.com/office/powerpoint/2010/main" val="3689853273"/>
      </p:ext>
    </p:extLst>
  </p:cSld>
  <p:clrMapOvr>
    <a:masterClrMapping/>
  </p:clrMapOvr>
  <mc:AlternateContent xmlns:mc="http://schemas.openxmlformats.org/markup-compatibility/2006" xmlns:p14="http://schemas.microsoft.com/office/powerpoint/2010/main">
    <mc:Choice Requires="p14">
      <p:transition spd="slow" p14:dur="2000" advTm="38797"/>
    </mc:Choice>
    <mc:Fallback xmlns="">
      <p:transition spd="slow" advTm="3879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F050EE-D2D6-4749-8B7C-0DD0E96CB1F1}"/>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60C614F2-5854-4038-9C6A-75B909B7C23F}"/>
              </a:ext>
            </a:extLst>
          </p:cNvPr>
          <p:cNvSpPr>
            <a:spLocks noGrp="1"/>
          </p:cNvSpPr>
          <p:nvPr>
            <p:ph type="sldNum" sz="quarter" idx="12"/>
          </p:nvPr>
        </p:nvSpPr>
        <p:spPr/>
        <p:txBody>
          <a:bodyPr/>
          <a:lstStyle/>
          <a:p>
            <a:fld id="{FE7A4BB3-E848-5A44-82DF-322201952CD8}" type="slidenum">
              <a:rPr lang="en-US" smtClean="0"/>
              <a:pPr/>
              <a:t>2</a:t>
            </a:fld>
            <a:endParaRPr lang="en-US" dirty="0"/>
          </a:p>
        </p:txBody>
      </p:sp>
      <p:sp>
        <p:nvSpPr>
          <p:cNvPr id="7" name="Rectangle 6">
            <a:extLst>
              <a:ext uri="{FF2B5EF4-FFF2-40B4-BE49-F238E27FC236}">
                <a16:creationId xmlns:a16="http://schemas.microsoft.com/office/drawing/2014/main" id="{80C50FCE-1720-4B8D-9AF0-98D4A189F07F}"/>
              </a:ext>
            </a:extLst>
          </p:cNvPr>
          <p:cNvSpPr/>
          <p:nvPr/>
        </p:nvSpPr>
        <p:spPr>
          <a:xfrm>
            <a:off x="1200094" y="2404205"/>
            <a:ext cx="13020813" cy="4967514"/>
          </a:xfrm>
          <a:prstGeom prst="rect">
            <a:avLst/>
          </a:prstGeom>
        </p:spPr>
        <p:txBody>
          <a:bodyPr wrap="square">
            <a:spAutoFit/>
          </a:bodyPr>
          <a:lstStyle/>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Teleconnection patterns such as the Pacific North American Pattern (Guan &amp; </a:t>
            </a:r>
            <a:r>
              <a:rPr lang="en-US" sz="2400" kern="0" dirty="0" err="1">
                <a:solidFill>
                  <a:schemeClr val="tx1">
                    <a:lumMod val="75000"/>
                  </a:schemeClr>
                </a:solidFill>
                <a:latin typeface="Gill Sans MT" panose="020B0502020104020203" pitchFamily="34" charset="0"/>
                <a:ea typeface="ＭＳ Ｐゴシック" pitchFamily="34" charset="-128"/>
              </a:rPr>
              <a:t>Waliser</a:t>
            </a:r>
            <a:r>
              <a:rPr lang="en-US" sz="2400" kern="0" dirty="0">
                <a:solidFill>
                  <a:schemeClr val="tx1">
                    <a:lumMod val="75000"/>
                  </a:schemeClr>
                </a:solidFill>
                <a:latin typeface="Gill Sans MT" panose="020B0502020104020203" pitchFamily="34" charset="0"/>
                <a:ea typeface="ＭＳ Ｐゴシック" pitchFamily="34" charset="-128"/>
              </a:rPr>
              <a:t>, </a:t>
            </a:r>
            <a:r>
              <a:rPr lang="en-US" sz="2400" kern="0" dirty="0">
                <a:solidFill>
                  <a:schemeClr val="tx1">
                    <a:lumMod val="75000"/>
                  </a:schemeClr>
                </a:solidFill>
                <a:latin typeface="Gill Sans MT" panose="020B0502020104020203" pitchFamily="34" charset="0"/>
                <a:ea typeface="ＭＳ Ｐゴシック" pitchFamily="34" charset="-128"/>
                <a:hlinkClick r:id="rId3">
                  <a:extLst>
                    <a:ext uri="{A12FA001-AC4F-418D-AE19-62706E023703}">
                      <ahyp:hlinkClr xmlns:ahyp="http://schemas.microsoft.com/office/drawing/2018/hyperlinkcolor" val="tx"/>
                    </a:ext>
                  </a:extLst>
                </a:hlinkClick>
              </a:rPr>
              <a:t>2015</a:t>
            </a:r>
            <a:r>
              <a:rPr lang="en-US" sz="2400" kern="0" dirty="0">
                <a:solidFill>
                  <a:schemeClr val="tx1">
                    <a:lumMod val="75000"/>
                  </a:schemeClr>
                </a:solidFill>
                <a:latin typeface="Gill Sans MT" panose="020B0502020104020203" pitchFamily="34" charset="0"/>
                <a:ea typeface="ＭＳ Ｐゴシック" pitchFamily="34" charset="-128"/>
              </a:rPr>
              <a:t>),</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 Arctic Oscillation (Guan et al., </a:t>
            </a:r>
            <a:r>
              <a:rPr lang="en-US" sz="2400" kern="0" dirty="0">
                <a:solidFill>
                  <a:schemeClr val="tx1">
                    <a:lumMod val="75000"/>
                  </a:schemeClr>
                </a:solidFill>
                <a:latin typeface="Gill Sans MT" panose="020B0502020104020203" pitchFamily="34" charset="0"/>
                <a:ea typeface="ＭＳ Ｐゴシック" pitchFamily="34" charset="-128"/>
                <a:hlinkClick r:id="rId4">
                  <a:extLst>
                    <a:ext uri="{A12FA001-AC4F-418D-AE19-62706E023703}">
                      <ahyp:hlinkClr xmlns:ahyp="http://schemas.microsoft.com/office/drawing/2018/hyperlinkcolor" val="tx"/>
                    </a:ext>
                  </a:extLst>
                </a:hlinkClick>
              </a:rPr>
              <a:t>2013</a:t>
            </a:r>
            <a:r>
              <a:rPr lang="en-US" sz="2400" kern="0" dirty="0">
                <a:solidFill>
                  <a:schemeClr val="tx1">
                    <a:lumMod val="75000"/>
                  </a:schemeClr>
                </a:solidFill>
                <a:latin typeface="Gill Sans MT" panose="020B0502020104020203" pitchFamily="34" charset="0"/>
                <a:ea typeface="ＭＳ Ｐゴシック" pitchFamily="34" charset="-128"/>
              </a:rPr>
              <a:t>) </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El Niño Southern Oscillation (ENSO; </a:t>
            </a:r>
            <a:r>
              <a:rPr lang="en-US" sz="2400" kern="0" dirty="0" err="1">
                <a:solidFill>
                  <a:schemeClr val="tx1">
                    <a:lumMod val="75000"/>
                  </a:schemeClr>
                </a:solidFill>
                <a:latin typeface="Gill Sans MT" panose="020B0502020104020203" pitchFamily="34" charset="0"/>
                <a:ea typeface="ＭＳ Ｐゴシック" pitchFamily="34" charset="-128"/>
              </a:rPr>
              <a:t>Ryoo</a:t>
            </a:r>
            <a:r>
              <a:rPr lang="en-US" sz="2400" kern="0" dirty="0">
                <a:solidFill>
                  <a:schemeClr val="tx1">
                    <a:lumMod val="75000"/>
                  </a:schemeClr>
                </a:solidFill>
                <a:latin typeface="Gill Sans MT" panose="020B0502020104020203" pitchFamily="34" charset="0"/>
                <a:ea typeface="ＭＳ Ｐゴシック" pitchFamily="34" charset="-128"/>
              </a:rPr>
              <a:t> et al., </a:t>
            </a:r>
            <a:r>
              <a:rPr lang="en-US" sz="2400" kern="0" dirty="0">
                <a:solidFill>
                  <a:schemeClr val="tx1">
                    <a:lumMod val="75000"/>
                  </a:schemeClr>
                </a:solidFill>
                <a:latin typeface="Gill Sans MT" panose="020B0502020104020203" pitchFamily="34" charset="0"/>
                <a:ea typeface="ＭＳ Ｐゴシック" pitchFamily="34" charset="-128"/>
                <a:hlinkClick r:id="rId5">
                  <a:extLst>
                    <a:ext uri="{A12FA001-AC4F-418D-AE19-62706E023703}">
                      <ahyp:hlinkClr xmlns:ahyp="http://schemas.microsoft.com/office/drawing/2018/hyperlinkcolor" val="tx"/>
                    </a:ext>
                  </a:extLst>
                </a:hlinkClick>
              </a:rPr>
              <a:t>2013</a:t>
            </a:r>
            <a:r>
              <a:rPr lang="en-US" sz="2400" kern="0" dirty="0">
                <a:solidFill>
                  <a:schemeClr val="tx1">
                    <a:lumMod val="75000"/>
                  </a:schemeClr>
                </a:solidFill>
                <a:latin typeface="Gill Sans MT" panose="020B0502020104020203" pitchFamily="34" charset="0"/>
                <a:ea typeface="ＭＳ Ｐゴシック" pitchFamily="34" charset="-128"/>
              </a:rPr>
              <a:t>; Kim &amp; Alexander, </a:t>
            </a:r>
            <a:r>
              <a:rPr lang="en-US" sz="2400" kern="0" dirty="0">
                <a:solidFill>
                  <a:schemeClr val="tx1">
                    <a:lumMod val="75000"/>
                  </a:schemeClr>
                </a:solidFill>
                <a:latin typeface="Gill Sans MT" panose="020B0502020104020203" pitchFamily="34" charset="0"/>
                <a:ea typeface="ＭＳ Ｐゴシック" pitchFamily="34" charset="-128"/>
                <a:hlinkClick r:id="rId6">
                  <a:extLst>
                    <a:ext uri="{A12FA001-AC4F-418D-AE19-62706E023703}">
                      <ahyp:hlinkClr xmlns:ahyp="http://schemas.microsoft.com/office/drawing/2018/hyperlinkcolor" val="tx"/>
                    </a:ext>
                  </a:extLst>
                </a:hlinkClick>
              </a:rPr>
              <a:t>2015</a:t>
            </a:r>
            <a:r>
              <a:rPr lang="en-US" sz="2400" kern="0" dirty="0">
                <a:solidFill>
                  <a:schemeClr val="tx1">
                    <a:lumMod val="75000"/>
                  </a:schemeClr>
                </a:solidFill>
                <a:latin typeface="Gill Sans MT" panose="020B0502020104020203" pitchFamily="34" charset="0"/>
                <a:ea typeface="ＭＳ Ｐゴシック" pitchFamily="34" charset="-128"/>
              </a:rPr>
              <a:t>; Kim et al., </a:t>
            </a:r>
            <a:r>
              <a:rPr lang="en-US" sz="2400" kern="0" dirty="0">
                <a:solidFill>
                  <a:schemeClr val="tx1">
                    <a:lumMod val="75000"/>
                  </a:schemeClr>
                </a:solidFill>
                <a:latin typeface="Gill Sans MT" panose="020B0502020104020203" pitchFamily="34" charset="0"/>
                <a:ea typeface="ＭＳ Ｐゴシック" pitchFamily="34" charset="-128"/>
                <a:hlinkClick r:id="rId7">
                  <a:extLst>
                    <a:ext uri="{A12FA001-AC4F-418D-AE19-62706E023703}">
                      <ahyp:hlinkClr xmlns:ahyp="http://schemas.microsoft.com/office/drawing/2018/hyperlinkcolor" val="tx"/>
                    </a:ext>
                  </a:extLst>
                </a:hlinkClick>
              </a:rPr>
              <a:t>2017</a:t>
            </a:r>
            <a:r>
              <a:rPr lang="en-US" sz="2400" kern="0" dirty="0">
                <a:solidFill>
                  <a:schemeClr val="tx1">
                    <a:lumMod val="75000"/>
                  </a:schemeClr>
                </a:solidFill>
                <a:latin typeface="Gill Sans MT" panose="020B0502020104020203" pitchFamily="34" charset="0"/>
                <a:ea typeface="ＭＳ Ｐゴシック" pitchFamily="34" charset="-128"/>
              </a:rPr>
              <a:t>), </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Pacific Decadal Oscillation (PDO; </a:t>
            </a:r>
            <a:r>
              <a:rPr lang="en-US" sz="2400" kern="0" dirty="0" err="1">
                <a:solidFill>
                  <a:schemeClr val="tx1">
                    <a:lumMod val="75000"/>
                  </a:schemeClr>
                </a:solidFill>
                <a:latin typeface="Gill Sans MT" panose="020B0502020104020203" pitchFamily="34" charset="0"/>
                <a:ea typeface="ＭＳ Ｐゴシック" pitchFamily="34" charset="-128"/>
              </a:rPr>
              <a:t>Guirguis</a:t>
            </a:r>
            <a:r>
              <a:rPr lang="en-US" sz="2400" kern="0" dirty="0">
                <a:solidFill>
                  <a:schemeClr val="tx1">
                    <a:lumMod val="75000"/>
                  </a:schemeClr>
                </a:solidFill>
                <a:latin typeface="Gill Sans MT" panose="020B0502020104020203" pitchFamily="34" charset="0"/>
                <a:ea typeface="ＭＳ Ｐゴシック" pitchFamily="34" charset="-128"/>
              </a:rPr>
              <a:t> et al. 2017), </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Madden‐Julian Oscillation (MJO; Guan et al. 2012, Guan &amp; </a:t>
            </a:r>
            <a:r>
              <a:rPr lang="en-US" sz="2400" kern="0" dirty="0" err="1">
                <a:solidFill>
                  <a:schemeClr val="tx1">
                    <a:lumMod val="75000"/>
                  </a:schemeClr>
                </a:solidFill>
                <a:latin typeface="Gill Sans MT" panose="020B0502020104020203" pitchFamily="34" charset="0"/>
                <a:ea typeface="ＭＳ Ｐゴシック" pitchFamily="34" charset="-128"/>
              </a:rPr>
              <a:t>Waliser</a:t>
            </a:r>
            <a:r>
              <a:rPr lang="en-US" sz="2400" kern="0" dirty="0">
                <a:solidFill>
                  <a:schemeClr val="tx1">
                    <a:lumMod val="75000"/>
                  </a:schemeClr>
                </a:solidFill>
                <a:latin typeface="Gill Sans MT" panose="020B0502020104020203" pitchFamily="34" charset="0"/>
                <a:ea typeface="ＭＳ Ｐゴシック" pitchFamily="34" charset="-128"/>
              </a:rPr>
              <a:t>, </a:t>
            </a:r>
            <a:r>
              <a:rPr lang="en-US" sz="2400" kern="0" dirty="0">
                <a:solidFill>
                  <a:schemeClr val="tx1">
                    <a:lumMod val="75000"/>
                  </a:schemeClr>
                </a:solidFill>
                <a:latin typeface="Gill Sans MT" panose="020B0502020104020203" pitchFamily="34" charset="0"/>
                <a:ea typeface="ＭＳ Ｐゴシック" pitchFamily="34" charset="-128"/>
                <a:hlinkClick r:id="rId3">
                  <a:extLst>
                    <a:ext uri="{A12FA001-AC4F-418D-AE19-62706E023703}">
                      <ahyp:hlinkClr xmlns:ahyp="http://schemas.microsoft.com/office/drawing/2018/hyperlinkcolor" val="tx"/>
                    </a:ext>
                  </a:extLst>
                </a:hlinkClick>
              </a:rPr>
              <a:t>2015</a:t>
            </a:r>
            <a:r>
              <a:rPr lang="en-US" sz="2400" kern="0" dirty="0">
                <a:solidFill>
                  <a:schemeClr val="tx1">
                    <a:lumMod val="75000"/>
                  </a:schemeClr>
                </a:solidFill>
                <a:latin typeface="Gill Sans MT" panose="020B0502020104020203" pitchFamily="34" charset="0"/>
                <a:ea typeface="ＭＳ Ｐゴシック" pitchFamily="34" charset="-128"/>
              </a:rPr>
              <a:t>), </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MJO and QBO (Baggett et al., </a:t>
            </a:r>
            <a:r>
              <a:rPr lang="en-US" sz="2400" kern="0" dirty="0">
                <a:solidFill>
                  <a:schemeClr val="tx1">
                    <a:lumMod val="75000"/>
                  </a:schemeClr>
                </a:solidFill>
                <a:latin typeface="Gill Sans MT" panose="020B0502020104020203" pitchFamily="34" charset="0"/>
                <a:ea typeface="ＭＳ Ｐゴシック" pitchFamily="34" charset="-128"/>
                <a:hlinkClick r:id="rId8">
                  <a:extLst>
                    <a:ext uri="{A12FA001-AC4F-418D-AE19-62706E023703}">
                      <ahyp:hlinkClr xmlns:ahyp="http://schemas.microsoft.com/office/drawing/2018/hyperlinkcolor" val="tx"/>
                    </a:ext>
                  </a:extLst>
                </a:hlinkClick>
              </a:rPr>
              <a:t>2017</a:t>
            </a:r>
            <a:r>
              <a:rPr lang="en-US" sz="2400" kern="0" dirty="0">
                <a:solidFill>
                  <a:schemeClr val="tx1">
                    <a:lumMod val="75000"/>
                  </a:schemeClr>
                </a:solidFill>
                <a:latin typeface="Gill Sans MT" panose="020B0502020104020203" pitchFamily="34" charset="0"/>
                <a:ea typeface="ＭＳ Ｐゴシック" pitchFamily="34" charset="-128"/>
              </a:rPr>
              <a:t>,  </a:t>
            </a:r>
            <a:r>
              <a:rPr lang="en-US" sz="2400" kern="0" dirty="0" err="1">
                <a:solidFill>
                  <a:schemeClr val="tx1">
                    <a:lumMod val="75000"/>
                  </a:schemeClr>
                </a:solidFill>
                <a:latin typeface="Gill Sans MT" panose="020B0502020104020203" pitchFamily="34" charset="0"/>
                <a:ea typeface="ＭＳ Ｐゴシック" pitchFamily="34" charset="-128"/>
              </a:rPr>
              <a:t>Mundhenk</a:t>
            </a:r>
            <a:r>
              <a:rPr lang="en-US" sz="2400" kern="0" dirty="0">
                <a:solidFill>
                  <a:schemeClr val="tx1">
                    <a:lumMod val="75000"/>
                  </a:schemeClr>
                </a:solidFill>
                <a:latin typeface="Gill Sans MT" panose="020B0502020104020203" pitchFamily="34" charset="0"/>
                <a:ea typeface="ＭＳ Ｐゴシック" pitchFamily="34" charset="-128"/>
              </a:rPr>
              <a:t> et al. </a:t>
            </a:r>
            <a:r>
              <a:rPr lang="en-US" sz="2400" kern="0" dirty="0">
                <a:solidFill>
                  <a:schemeClr val="tx1">
                    <a:lumMod val="75000"/>
                  </a:schemeClr>
                </a:solidFill>
                <a:latin typeface="Gill Sans MT" panose="020B0502020104020203" pitchFamily="34" charset="0"/>
                <a:ea typeface="ＭＳ Ｐゴシック" pitchFamily="34" charset="-128"/>
                <a:hlinkClick r:id="rId9">
                  <a:extLst>
                    <a:ext uri="{A12FA001-AC4F-418D-AE19-62706E023703}">
                      <ahyp:hlinkClr xmlns:ahyp="http://schemas.microsoft.com/office/drawing/2018/hyperlinkcolor" val="tx"/>
                    </a:ext>
                  </a:extLst>
                </a:hlinkClick>
              </a:rPr>
              <a:t>2016</a:t>
            </a:r>
            <a:r>
              <a:rPr lang="en-US" sz="2400" kern="0" dirty="0">
                <a:solidFill>
                  <a:schemeClr val="tx1">
                    <a:lumMod val="75000"/>
                  </a:schemeClr>
                </a:solidFill>
                <a:latin typeface="Gill Sans MT" panose="020B0502020104020203" pitchFamily="34" charset="0"/>
                <a:ea typeface="ＭＳ Ｐゴシック" pitchFamily="34" charset="-128"/>
              </a:rPr>
              <a:t>, </a:t>
            </a:r>
            <a:r>
              <a:rPr lang="en-US" sz="2400" kern="0" dirty="0" err="1">
                <a:solidFill>
                  <a:schemeClr val="tx1">
                    <a:lumMod val="75000"/>
                  </a:schemeClr>
                </a:solidFill>
                <a:latin typeface="Gill Sans MT" panose="020B0502020104020203" pitchFamily="34" charset="0"/>
                <a:ea typeface="ＭＳ Ｐゴシック" pitchFamily="34" charset="-128"/>
              </a:rPr>
              <a:t>Mundhenk</a:t>
            </a:r>
            <a:r>
              <a:rPr lang="en-US" sz="2400" kern="0" dirty="0">
                <a:solidFill>
                  <a:schemeClr val="tx1">
                    <a:lumMod val="75000"/>
                  </a:schemeClr>
                </a:solidFill>
                <a:latin typeface="Gill Sans MT" panose="020B0502020104020203" pitchFamily="34" charset="0"/>
                <a:ea typeface="ＭＳ Ｐゴシック" pitchFamily="34" charset="-128"/>
              </a:rPr>
              <a:t> et al., </a:t>
            </a:r>
            <a:r>
              <a:rPr lang="en-US" sz="2400" kern="0" dirty="0">
                <a:solidFill>
                  <a:schemeClr val="tx1">
                    <a:lumMod val="75000"/>
                  </a:schemeClr>
                </a:solidFill>
                <a:latin typeface="Gill Sans MT" panose="020B0502020104020203" pitchFamily="34" charset="0"/>
                <a:ea typeface="ＭＳ Ｐゴシック" pitchFamily="34" charset="-128"/>
                <a:hlinkClick r:id="rId10">
                  <a:extLst>
                    <a:ext uri="{A12FA001-AC4F-418D-AE19-62706E023703}">
                      <ahyp:hlinkClr xmlns:ahyp="http://schemas.microsoft.com/office/drawing/2018/hyperlinkcolor" val="tx"/>
                    </a:ext>
                  </a:extLst>
                </a:hlinkClick>
              </a:rPr>
              <a:t>2018</a:t>
            </a:r>
            <a:r>
              <a:rPr lang="en-US" sz="2400" kern="0" dirty="0">
                <a:solidFill>
                  <a:schemeClr val="tx1">
                    <a:lumMod val="75000"/>
                  </a:schemeClr>
                </a:solidFill>
                <a:latin typeface="Gill Sans MT" panose="020B0502020104020203" pitchFamily="34" charset="0"/>
                <a:ea typeface="ＭＳ Ｐゴシック" pitchFamily="34" charset="-128"/>
              </a:rPr>
              <a:t>). </a:t>
            </a:r>
          </a:p>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Seasonality of interactions among the modes (</a:t>
            </a:r>
            <a:r>
              <a:rPr lang="en-US" sz="2400" kern="0" dirty="0" err="1">
                <a:solidFill>
                  <a:schemeClr val="tx1">
                    <a:lumMod val="75000"/>
                  </a:schemeClr>
                </a:solidFill>
                <a:latin typeface="Gill Sans MT" panose="020B0502020104020203" pitchFamily="34" charset="0"/>
                <a:ea typeface="ＭＳ Ｐゴシック" pitchFamily="34" charset="-128"/>
              </a:rPr>
              <a:t>Guirguis</a:t>
            </a:r>
            <a:r>
              <a:rPr lang="en-US" sz="2400" kern="0" dirty="0">
                <a:solidFill>
                  <a:schemeClr val="tx1">
                    <a:lumMod val="75000"/>
                  </a:schemeClr>
                </a:solidFill>
                <a:latin typeface="Gill Sans MT" panose="020B0502020104020203" pitchFamily="34" charset="0"/>
                <a:ea typeface="ＭＳ Ｐゴシック" pitchFamily="34" charset="-128"/>
              </a:rPr>
              <a:t> et a. 2018, Guan et al. (2012)</a:t>
            </a:r>
          </a:p>
          <a:p>
            <a:endParaRPr lang="en-US" dirty="0"/>
          </a:p>
        </p:txBody>
      </p:sp>
      <p:sp>
        <p:nvSpPr>
          <p:cNvPr id="8" name="TextBox 7">
            <a:extLst>
              <a:ext uri="{FF2B5EF4-FFF2-40B4-BE49-F238E27FC236}">
                <a16:creationId xmlns:a16="http://schemas.microsoft.com/office/drawing/2014/main" id="{8AA50437-D859-4BB2-8135-E63B50BC769E}"/>
              </a:ext>
            </a:extLst>
          </p:cNvPr>
          <p:cNvSpPr txBox="1"/>
          <p:nvPr/>
        </p:nvSpPr>
        <p:spPr>
          <a:xfrm>
            <a:off x="5634336" y="174490"/>
            <a:ext cx="2477986"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Background</a:t>
            </a:r>
          </a:p>
        </p:txBody>
      </p:sp>
      <p:sp>
        <p:nvSpPr>
          <p:cNvPr id="3" name="TextBox 2">
            <a:extLst>
              <a:ext uri="{FF2B5EF4-FFF2-40B4-BE49-F238E27FC236}">
                <a16:creationId xmlns:a16="http://schemas.microsoft.com/office/drawing/2014/main" id="{A2118C56-7361-467D-80F7-A81779751DB1}"/>
              </a:ext>
            </a:extLst>
          </p:cNvPr>
          <p:cNvSpPr txBox="1"/>
          <p:nvPr/>
        </p:nvSpPr>
        <p:spPr>
          <a:xfrm>
            <a:off x="1100232" y="909715"/>
            <a:ext cx="7518981"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Dynamical Influences on AR variability</a:t>
            </a:r>
          </a:p>
        </p:txBody>
      </p:sp>
      <p:sp>
        <p:nvSpPr>
          <p:cNvPr id="10" name="Rectangle 9">
            <a:extLst>
              <a:ext uri="{FF2B5EF4-FFF2-40B4-BE49-F238E27FC236}">
                <a16:creationId xmlns:a16="http://schemas.microsoft.com/office/drawing/2014/main" id="{DAC4B131-9941-40B9-8CDB-26EA424E665E}"/>
              </a:ext>
            </a:extLst>
          </p:cNvPr>
          <p:cNvSpPr/>
          <p:nvPr/>
        </p:nvSpPr>
        <p:spPr>
          <a:xfrm>
            <a:off x="1096283" y="1813989"/>
            <a:ext cx="10281466" cy="424732"/>
          </a:xfrm>
          <a:prstGeom prst="rect">
            <a:avLst/>
          </a:prstGeom>
        </p:spPr>
        <p:txBody>
          <a:bodyPr wrap="square">
            <a:spAutoFit/>
          </a:bodyPr>
          <a:lstStyle/>
          <a:p>
            <a:r>
              <a:rPr lang="en-US" b="1" dirty="0"/>
              <a:t>Rossby wave trains, variability in subtropical jet over the North Pacific</a:t>
            </a:r>
          </a:p>
        </p:txBody>
      </p:sp>
    </p:spTree>
    <p:extLst>
      <p:ext uri="{BB962C8B-B14F-4D97-AF65-F5344CB8AC3E}">
        <p14:creationId xmlns:p14="http://schemas.microsoft.com/office/powerpoint/2010/main" val="40681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9DAC61-BAE8-4A90-BB15-73227C5C0C40}"/>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AAF33E85-3DDD-4710-87BB-93205DF76FEC}"/>
              </a:ext>
            </a:extLst>
          </p:cNvPr>
          <p:cNvSpPr>
            <a:spLocks noGrp="1"/>
          </p:cNvSpPr>
          <p:nvPr>
            <p:ph type="sldNum" sz="quarter" idx="12"/>
          </p:nvPr>
        </p:nvSpPr>
        <p:spPr/>
        <p:txBody>
          <a:bodyPr/>
          <a:lstStyle/>
          <a:p>
            <a:fld id="{FE7A4BB3-E848-5A44-82DF-322201952CD8}" type="slidenum">
              <a:rPr lang="en-US" smtClean="0"/>
              <a:pPr/>
              <a:t>3</a:t>
            </a:fld>
            <a:endParaRPr lang="en-US" dirty="0"/>
          </a:p>
        </p:txBody>
      </p:sp>
      <p:sp>
        <p:nvSpPr>
          <p:cNvPr id="4" name="Content Placeholder 3">
            <a:extLst>
              <a:ext uri="{FF2B5EF4-FFF2-40B4-BE49-F238E27FC236}">
                <a16:creationId xmlns:a16="http://schemas.microsoft.com/office/drawing/2014/main" id="{7D34D899-6525-4779-8A75-FB2A8CF24849}"/>
              </a:ext>
            </a:extLst>
          </p:cNvPr>
          <p:cNvSpPr>
            <a:spLocks noGrp="1"/>
          </p:cNvSpPr>
          <p:nvPr>
            <p:ph sz="quarter" idx="21"/>
          </p:nvPr>
        </p:nvSpPr>
        <p:spPr>
          <a:xfrm>
            <a:off x="1527340" y="1875905"/>
            <a:ext cx="12162534" cy="2957352"/>
          </a:xfrm>
        </p:spPr>
        <p:txBody>
          <a:bodyPr/>
          <a:lstStyle/>
          <a:p>
            <a:pPr marL="411480" indent="-411480" defTabSz="548640" eaLnBrk="0" fontAlgn="base" hangingPunct="0">
              <a:lnSpc>
                <a:spcPct val="150000"/>
              </a:lnSpc>
              <a:spcBef>
                <a:spcPct val="30000"/>
              </a:spcBef>
              <a:spcAft>
                <a:spcPct val="0"/>
              </a:spcAft>
              <a:buClr>
                <a:srgbClr val="800080"/>
              </a:buClr>
              <a:buBlip>
                <a:blip r:embed="rId2"/>
              </a:buBlip>
              <a:defRPr/>
            </a:pPr>
            <a:r>
              <a:rPr lang="en-US" sz="2400" kern="0" dirty="0">
                <a:solidFill>
                  <a:schemeClr val="tx1">
                    <a:lumMod val="75000"/>
                  </a:schemeClr>
                </a:solidFill>
                <a:latin typeface="Gill Sans MT" panose="020B0502020104020203" pitchFamily="34" charset="0"/>
                <a:ea typeface="ＭＳ Ｐゴシック" pitchFamily="34" charset="-128"/>
              </a:rPr>
              <a:t>What is the influence of the variability in divergent background moisture flux on the frequency of Pacific Atmospheric rivers? </a:t>
            </a:r>
          </a:p>
          <a:p>
            <a:pPr lvl="1" defTabSz="548640" eaLnBrk="0" fontAlgn="base" hangingPunct="0">
              <a:lnSpc>
                <a:spcPct val="150000"/>
              </a:lnSpc>
              <a:spcBef>
                <a:spcPct val="30000"/>
              </a:spcBef>
              <a:spcAft>
                <a:spcPct val="0"/>
              </a:spcAft>
              <a:buClr>
                <a:srgbClr val="800080"/>
              </a:buClr>
              <a:defRPr/>
            </a:pPr>
            <a:r>
              <a:rPr lang="en-US" kern="0" dirty="0">
                <a:solidFill>
                  <a:schemeClr val="tx1">
                    <a:lumMod val="75000"/>
                  </a:schemeClr>
                </a:solidFill>
                <a:latin typeface="Gill Sans MT" panose="020B0502020104020203" pitchFamily="34" charset="0"/>
                <a:ea typeface="ＭＳ Ｐゴシック" pitchFamily="34" charset="-128"/>
              </a:rPr>
              <a:t>What is the contribution of the large-scale environment to  moisture flux in ARs ?</a:t>
            </a:r>
          </a:p>
          <a:p>
            <a:pPr lvl="1" defTabSz="548640" eaLnBrk="0" fontAlgn="base" hangingPunct="0">
              <a:lnSpc>
                <a:spcPct val="150000"/>
              </a:lnSpc>
              <a:spcBef>
                <a:spcPct val="30000"/>
              </a:spcBef>
              <a:spcAft>
                <a:spcPct val="0"/>
              </a:spcAft>
              <a:buClr>
                <a:srgbClr val="800080"/>
              </a:buClr>
              <a:defRPr/>
            </a:pPr>
            <a:r>
              <a:rPr lang="en-US" kern="0" dirty="0">
                <a:solidFill>
                  <a:schemeClr val="tx1">
                    <a:lumMod val="75000"/>
                  </a:schemeClr>
                </a:solidFill>
                <a:latin typeface="Gill Sans MT" panose="020B0502020104020203" pitchFamily="34" charset="0"/>
                <a:ea typeface="ＭＳ Ｐゴシック" pitchFamily="34" charset="-128"/>
              </a:rPr>
              <a:t>What processes control the likelihood of ARs making landfall over the US? </a:t>
            </a:r>
          </a:p>
          <a:p>
            <a:pPr marL="0" indent="0">
              <a:buNone/>
            </a:pPr>
            <a:r>
              <a:rPr lang="en-US" dirty="0"/>
              <a:t> </a:t>
            </a:r>
          </a:p>
        </p:txBody>
      </p:sp>
      <p:sp>
        <p:nvSpPr>
          <p:cNvPr id="5" name="Title 4">
            <a:extLst>
              <a:ext uri="{FF2B5EF4-FFF2-40B4-BE49-F238E27FC236}">
                <a16:creationId xmlns:a16="http://schemas.microsoft.com/office/drawing/2014/main" id="{AC08DCE8-847E-4942-80DD-0A87C007DDBB}"/>
              </a:ext>
            </a:extLst>
          </p:cNvPr>
          <p:cNvSpPr>
            <a:spLocks noGrp="1"/>
          </p:cNvSpPr>
          <p:nvPr>
            <p:ph type="title"/>
          </p:nvPr>
        </p:nvSpPr>
        <p:spPr>
          <a:xfrm>
            <a:off x="5382290" y="403436"/>
            <a:ext cx="2337859" cy="603916"/>
          </a:xfrm>
        </p:spPr>
        <p:txBody>
          <a:bodyPr/>
          <a:lstStyle/>
          <a:p>
            <a:r>
              <a:rPr lang="en-US" dirty="0"/>
              <a:t>Questions </a:t>
            </a:r>
          </a:p>
        </p:txBody>
      </p:sp>
    </p:spTree>
    <p:extLst>
      <p:ext uri="{BB962C8B-B14F-4D97-AF65-F5344CB8AC3E}">
        <p14:creationId xmlns:p14="http://schemas.microsoft.com/office/powerpoint/2010/main" val="1197546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21ABD5-C5BA-4F70-BDA0-BB99DCB7A9DC}"/>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A505DBE7-0ACF-E348-BBE2-A615BCE1D797}" type="slidenum">
              <a:rPr lang="en-US" smtClean="0"/>
              <a:pPr/>
              <a:t>4</a:t>
            </a:fld>
            <a:endParaRPr lang="en-US"/>
          </a:p>
        </p:txBody>
      </p:sp>
      <p:sp>
        <p:nvSpPr>
          <p:cNvPr id="2" name="TextBox 1"/>
          <p:cNvSpPr txBox="1"/>
          <p:nvPr/>
        </p:nvSpPr>
        <p:spPr>
          <a:xfrm>
            <a:off x="4246971" y="73231"/>
            <a:ext cx="1328184"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DATA</a:t>
            </a:r>
          </a:p>
        </p:txBody>
      </p:sp>
      <p:sp>
        <p:nvSpPr>
          <p:cNvPr id="12" name="Title 3"/>
          <p:cNvSpPr txBox="1">
            <a:spLocks/>
          </p:cNvSpPr>
          <p:nvPr/>
        </p:nvSpPr>
        <p:spPr>
          <a:xfrm>
            <a:off x="1199281" y="614575"/>
            <a:ext cx="12164777" cy="1707712"/>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4"/>
              </a:buBlip>
              <a:defRPr/>
            </a:pPr>
            <a:r>
              <a:rPr lang="en-US" sz="2400" b="0" kern="0" dirty="0">
                <a:solidFill>
                  <a:schemeClr val="tx1">
                    <a:lumMod val="75000"/>
                  </a:schemeClr>
                </a:solidFill>
                <a:latin typeface="Gill Sans MT" panose="020B0502020104020203" pitchFamily="34" charset="0"/>
                <a:ea typeface="ＭＳ Ｐゴシック" pitchFamily="34" charset="-128"/>
              </a:rPr>
              <a:t>38 years (1980-2017) of 3 hourly AR mask </a:t>
            </a:r>
            <a:r>
              <a:rPr lang="en-US" sz="2400" b="0" kern="0" dirty="0">
                <a:solidFill>
                  <a:schemeClr val="tx1">
                    <a:lumMod val="75000"/>
                  </a:schemeClr>
                </a:solidFill>
                <a:latin typeface="Gill Sans MT" panose="020B0502020104020203" pitchFamily="34" charset="0"/>
                <a:ea typeface="ＭＳ Ｐゴシック" pitchFamily="34" charset="-128"/>
                <a:cs typeface="+mn-cs"/>
              </a:rPr>
              <a:t> obtained using TEMPEST Tracking Algorithm (Ulrich and </a:t>
            </a:r>
            <a:r>
              <a:rPr lang="en-US" sz="2400" b="0" kern="0" dirty="0" err="1">
                <a:solidFill>
                  <a:schemeClr val="tx1">
                    <a:lumMod val="75000"/>
                  </a:schemeClr>
                </a:solidFill>
                <a:latin typeface="Gill Sans MT" panose="020B0502020104020203" pitchFamily="34" charset="0"/>
                <a:ea typeface="ＭＳ Ｐゴシック" pitchFamily="34" charset="-128"/>
                <a:cs typeface="+mn-cs"/>
              </a:rPr>
              <a:t>Zarzycki</a:t>
            </a:r>
            <a:r>
              <a:rPr lang="en-US" sz="2400" b="0" kern="0" dirty="0">
                <a:solidFill>
                  <a:schemeClr val="tx1">
                    <a:lumMod val="75000"/>
                  </a:schemeClr>
                </a:solidFill>
                <a:latin typeface="Gill Sans MT" panose="020B0502020104020203" pitchFamily="34" charset="0"/>
                <a:ea typeface="ＭＳ Ｐゴシック" pitchFamily="34" charset="-128"/>
                <a:cs typeface="+mn-cs"/>
              </a:rPr>
              <a:t> 2017) </a:t>
            </a:r>
            <a:r>
              <a:rPr lang="en-US" sz="2400" b="0" kern="0" dirty="0">
                <a:solidFill>
                  <a:schemeClr val="tx1">
                    <a:lumMod val="75000"/>
                  </a:schemeClr>
                </a:solidFill>
                <a:latin typeface="Gill Sans MT" panose="020B0502020104020203" pitchFamily="34" charset="0"/>
                <a:ea typeface="ＭＳ Ｐゴシック" pitchFamily="34" charset="-128"/>
              </a:rPr>
              <a:t> from ARTMIP tracking algorithm comparison project </a:t>
            </a:r>
          </a:p>
          <a:p>
            <a:pPr defTabSz="548640" eaLnBrk="0" fontAlgn="base" hangingPunct="0">
              <a:lnSpc>
                <a:spcPct val="150000"/>
              </a:lnSpc>
              <a:spcBef>
                <a:spcPct val="30000"/>
              </a:spcBef>
              <a:spcAft>
                <a:spcPct val="0"/>
              </a:spcAft>
              <a:buClr>
                <a:srgbClr val="800080"/>
              </a:buClr>
              <a:defRPr/>
            </a:pPr>
            <a:r>
              <a:rPr lang="en-US" sz="2400" b="0" kern="0" dirty="0">
                <a:solidFill>
                  <a:schemeClr val="tx1">
                    <a:lumMod val="75000"/>
                  </a:schemeClr>
                </a:solidFill>
                <a:latin typeface="Gill Sans MT" panose="020B0502020104020203" pitchFamily="34" charset="0"/>
                <a:ea typeface="ＭＳ Ｐゴシック" pitchFamily="34" charset="-128"/>
              </a:rPr>
              <a:t>(Shields et al. 2018, </a:t>
            </a:r>
            <a:r>
              <a:rPr lang="en-US" sz="2400" b="0" kern="0" dirty="0" err="1">
                <a:solidFill>
                  <a:schemeClr val="tx1">
                    <a:lumMod val="75000"/>
                  </a:schemeClr>
                </a:solidFill>
                <a:latin typeface="Gill Sans MT" panose="020B0502020104020203" pitchFamily="34" charset="0"/>
                <a:ea typeface="ＭＳ Ｐゴシック" pitchFamily="34" charset="-128"/>
              </a:rPr>
              <a:t>Rutz</a:t>
            </a:r>
            <a:r>
              <a:rPr lang="en-US" sz="2400" b="0" kern="0" dirty="0">
                <a:solidFill>
                  <a:schemeClr val="tx1">
                    <a:lumMod val="75000"/>
                  </a:schemeClr>
                </a:solidFill>
                <a:latin typeface="Gill Sans MT" panose="020B0502020104020203" pitchFamily="34" charset="0"/>
                <a:ea typeface="ＭＳ Ｐゴシック" pitchFamily="34" charset="-128"/>
              </a:rPr>
              <a:t> et al. 2019) </a:t>
            </a:r>
            <a:endParaRPr lang="en-US" sz="2400" b="0" kern="0" dirty="0">
              <a:solidFill>
                <a:schemeClr val="tx1">
                  <a:lumMod val="75000"/>
                </a:schemeClr>
              </a:solidFill>
              <a:latin typeface="Gill Sans MT" panose="020B0502020104020203" pitchFamily="34" charset="0"/>
              <a:ea typeface="ＭＳ Ｐゴシック" pitchFamily="34" charset="-128"/>
              <a:cs typeface="+mn-cs"/>
            </a:endParaRP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BA705AF3-44DE-4C32-BCCD-322F7EC21FC0}"/>
                  </a:ext>
                </a:extLst>
              </p:cNvPr>
              <p:cNvSpPr/>
              <p:nvPr/>
            </p:nvSpPr>
            <p:spPr>
              <a:xfrm>
                <a:off x="9046765" y="3369239"/>
                <a:ext cx="2767168"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𝐼𝑉𝑇</m:t>
                      </m:r>
                      <m:r>
                        <a:rPr lang="en-US" sz="2400" b="0" i="1" smtClean="0">
                          <a:latin typeface="Cambria Math" panose="02040503050406030204" pitchFamily="18" charset="0"/>
                        </a:rPr>
                        <m:t> ≥250</m:t>
                      </m:r>
                      <m:r>
                        <a:rPr lang="en-US" sz="2400" b="0" i="1" smtClean="0">
                          <a:latin typeface="Cambria Math" panose="02040503050406030204" pitchFamily="18" charset="0"/>
                          <a:ea typeface="Cambria Math" panose="02040503050406030204" pitchFamily="18" charset="0"/>
                        </a:rPr>
                        <m:t>𝑘𝑔</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𝑚𝑠</m:t>
                      </m:r>
                    </m:oMath>
                  </m:oMathPara>
                </a14:m>
                <a:endParaRPr lang="en-US" dirty="0"/>
              </a:p>
            </p:txBody>
          </p:sp>
        </mc:Choice>
        <mc:Fallback xmlns="">
          <p:sp>
            <p:nvSpPr>
              <p:cNvPr id="5" name="Rectangle 4">
                <a:extLst>
                  <a:ext uri="{FF2B5EF4-FFF2-40B4-BE49-F238E27FC236}">
                    <a16:creationId xmlns:a16="http://schemas.microsoft.com/office/drawing/2014/main" id="{BA705AF3-44DE-4C32-BCCD-322F7EC21FC0}"/>
                  </a:ext>
                </a:extLst>
              </p:cNvPr>
              <p:cNvSpPr>
                <a:spLocks noRot="1" noChangeAspect="1" noMove="1" noResize="1" noEditPoints="1" noAdjustHandles="1" noChangeArrowheads="1" noChangeShapeType="1" noTextEdit="1"/>
              </p:cNvSpPr>
              <p:nvPr/>
            </p:nvSpPr>
            <p:spPr>
              <a:xfrm>
                <a:off x="9046765" y="3369239"/>
                <a:ext cx="2767168" cy="461665"/>
              </a:xfrm>
              <a:prstGeom prst="rect">
                <a:avLst/>
              </a:prstGeom>
              <a:blipFill>
                <a:blip r:embed="rId5"/>
                <a:stretch>
                  <a:fillRect b="-21333"/>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0EEB32AD-6486-4BD7-AF18-F1537469DFAC}"/>
              </a:ext>
            </a:extLst>
          </p:cNvPr>
          <p:cNvPicPr>
            <a:picLocks noChangeAspect="1"/>
          </p:cNvPicPr>
          <p:nvPr/>
        </p:nvPicPr>
        <p:blipFill rotWithShape="1">
          <a:blip r:embed="rId6"/>
          <a:srcRect b="62871"/>
          <a:stretch/>
        </p:blipFill>
        <p:spPr>
          <a:xfrm>
            <a:off x="1238286" y="3369239"/>
            <a:ext cx="5873978" cy="3394641"/>
          </a:xfrm>
          <a:prstGeom prst="rect">
            <a:avLst/>
          </a:prstGeom>
        </p:spPr>
      </p:pic>
      <p:pic>
        <p:nvPicPr>
          <p:cNvPr id="8" name="Picture 7">
            <a:extLst>
              <a:ext uri="{FF2B5EF4-FFF2-40B4-BE49-F238E27FC236}">
                <a16:creationId xmlns:a16="http://schemas.microsoft.com/office/drawing/2014/main" id="{091F07CC-18B2-44EF-BB07-53EF7CCD4883}"/>
              </a:ext>
            </a:extLst>
          </p:cNvPr>
          <p:cNvPicPr>
            <a:picLocks noChangeAspect="1"/>
          </p:cNvPicPr>
          <p:nvPr/>
        </p:nvPicPr>
        <p:blipFill rotWithShape="1">
          <a:blip r:embed="rId7"/>
          <a:srcRect b="67556"/>
          <a:stretch/>
        </p:blipFill>
        <p:spPr>
          <a:xfrm>
            <a:off x="7670350" y="4093911"/>
            <a:ext cx="5693708" cy="2669969"/>
          </a:xfrm>
          <a:prstGeom prst="rect">
            <a:avLst/>
          </a:prstGeom>
        </p:spPr>
      </p:pic>
      <p:cxnSp>
        <p:nvCxnSpPr>
          <p:cNvPr id="10" name="Straight Arrow Connector 9">
            <a:extLst>
              <a:ext uri="{FF2B5EF4-FFF2-40B4-BE49-F238E27FC236}">
                <a16:creationId xmlns:a16="http://schemas.microsoft.com/office/drawing/2014/main" id="{A4C2B8BB-49CF-4810-9442-DF465EAE675C}"/>
              </a:ext>
            </a:extLst>
          </p:cNvPr>
          <p:cNvCxnSpPr>
            <a:cxnSpLocks/>
          </p:cNvCxnSpPr>
          <p:nvPr/>
        </p:nvCxnSpPr>
        <p:spPr>
          <a:xfrm>
            <a:off x="2649018" y="4786370"/>
            <a:ext cx="1399501" cy="547126"/>
          </a:xfrm>
          <a:prstGeom prst="straightConnector1">
            <a:avLst/>
          </a:prstGeom>
          <a:ln w="412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1116786-B30B-42BE-B38D-11C7F2C1DA24}"/>
              </a:ext>
            </a:extLst>
          </p:cNvPr>
          <p:cNvSpPr/>
          <p:nvPr/>
        </p:nvSpPr>
        <p:spPr>
          <a:xfrm>
            <a:off x="1902660" y="4361638"/>
            <a:ext cx="1492716" cy="424732"/>
          </a:xfrm>
          <a:prstGeom prst="rect">
            <a:avLst/>
          </a:prstGeom>
        </p:spPr>
        <p:txBody>
          <a:bodyPr wrap="none">
            <a:spAutoFit/>
          </a:bodyPr>
          <a:lstStyle/>
          <a:p>
            <a:r>
              <a:rPr lang="en-US" kern="0" dirty="0">
                <a:solidFill>
                  <a:prstClr val="black"/>
                </a:solidFill>
                <a:ea typeface="ＭＳ Ｐゴシック" charset="-128"/>
              </a:rPr>
              <a:t>TEMPEST</a:t>
            </a:r>
            <a:endParaRPr lang="en-US" dirty="0"/>
          </a:p>
        </p:txBody>
      </p:sp>
      <p:cxnSp>
        <p:nvCxnSpPr>
          <p:cNvPr id="15" name="Straight Arrow Connector 14">
            <a:extLst>
              <a:ext uri="{FF2B5EF4-FFF2-40B4-BE49-F238E27FC236}">
                <a16:creationId xmlns:a16="http://schemas.microsoft.com/office/drawing/2014/main" id="{110C2BBB-B562-429C-8A4D-4839F09E4042}"/>
              </a:ext>
            </a:extLst>
          </p:cNvPr>
          <p:cNvCxnSpPr>
            <a:cxnSpLocks/>
          </p:cNvCxnSpPr>
          <p:nvPr/>
        </p:nvCxnSpPr>
        <p:spPr>
          <a:xfrm flipH="1">
            <a:off x="10070496" y="4938770"/>
            <a:ext cx="943474" cy="515132"/>
          </a:xfrm>
          <a:prstGeom prst="straightConnector1">
            <a:avLst/>
          </a:prstGeom>
          <a:ln w="412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E651040-7714-45A3-A1AF-77DB0364CD37}"/>
              </a:ext>
            </a:extLst>
          </p:cNvPr>
          <p:cNvSpPr/>
          <p:nvPr/>
        </p:nvSpPr>
        <p:spPr>
          <a:xfrm>
            <a:off x="10267612" y="4514038"/>
            <a:ext cx="1492716" cy="424732"/>
          </a:xfrm>
          <a:prstGeom prst="rect">
            <a:avLst/>
          </a:prstGeom>
        </p:spPr>
        <p:txBody>
          <a:bodyPr wrap="square">
            <a:spAutoFit/>
          </a:bodyPr>
          <a:lstStyle/>
          <a:p>
            <a:r>
              <a:rPr lang="en-US" kern="0" dirty="0">
                <a:solidFill>
                  <a:prstClr val="black"/>
                </a:solidFill>
                <a:ea typeface="ＭＳ Ｐゴシック" charset="-128"/>
              </a:rPr>
              <a:t>TEMPEST</a:t>
            </a:r>
            <a:endParaRPr lang="en-US" dirty="0"/>
          </a:p>
        </p:txBody>
      </p:sp>
      <p:sp>
        <p:nvSpPr>
          <p:cNvPr id="19" name="TextBox 18">
            <a:extLst>
              <a:ext uri="{FF2B5EF4-FFF2-40B4-BE49-F238E27FC236}">
                <a16:creationId xmlns:a16="http://schemas.microsoft.com/office/drawing/2014/main" id="{1E1DC48E-1C98-485A-B217-AB23B6C16775}"/>
              </a:ext>
            </a:extLst>
          </p:cNvPr>
          <p:cNvSpPr txBox="1"/>
          <p:nvPr/>
        </p:nvSpPr>
        <p:spPr>
          <a:xfrm>
            <a:off x="3348768" y="2822113"/>
            <a:ext cx="8231741" cy="424732"/>
          </a:xfrm>
          <a:prstGeom prst="rect">
            <a:avLst/>
          </a:prstGeom>
          <a:noFill/>
        </p:spPr>
        <p:txBody>
          <a:bodyPr wrap="none" rtlCol="0">
            <a:spAutoFit/>
          </a:bodyPr>
          <a:lstStyle/>
          <a:p>
            <a:r>
              <a:rPr lang="en-US" b="1" kern="0" dirty="0">
                <a:solidFill>
                  <a:prstClr val="black"/>
                </a:solidFill>
                <a:ea typeface="ＭＳ Ｐゴシック" charset="-128"/>
              </a:rPr>
              <a:t>Comparison of AR tracking algorithms (from </a:t>
            </a:r>
            <a:r>
              <a:rPr lang="en-US" b="1" kern="0" dirty="0" err="1">
                <a:solidFill>
                  <a:prstClr val="black"/>
                </a:solidFill>
                <a:ea typeface="ＭＳ Ｐゴシック" charset="-128"/>
              </a:rPr>
              <a:t>Rutz</a:t>
            </a:r>
            <a:r>
              <a:rPr lang="en-US" b="1" kern="0" dirty="0">
                <a:solidFill>
                  <a:prstClr val="black"/>
                </a:solidFill>
                <a:ea typeface="ＭＳ Ｐゴシック" charset="-128"/>
              </a:rPr>
              <a:t> et al. 2019)</a:t>
            </a:r>
          </a:p>
        </p:txBody>
      </p:sp>
      <p:sp>
        <p:nvSpPr>
          <p:cNvPr id="14" name="Title 3">
            <a:extLst>
              <a:ext uri="{FF2B5EF4-FFF2-40B4-BE49-F238E27FC236}">
                <a16:creationId xmlns:a16="http://schemas.microsoft.com/office/drawing/2014/main" id="{B8BE1DDC-B0B1-414C-8656-1BE6B3A49641}"/>
              </a:ext>
            </a:extLst>
          </p:cNvPr>
          <p:cNvSpPr txBox="1">
            <a:spLocks/>
          </p:cNvSpPr>
          <p:nvPr/>
        </p:nvSpPr>
        <p:spPr>
          <a:xfrm>
            <a:off x="1038155" y="6847272"/>
            <a:ext cx="9392194" cy="488916"/>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4"/>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38 years (1980-2017) of 3 hourly AR mask and MERRA2 IVT data. </a:t>
            </a:r>
          </a:p>
        </p:txBody>
      </p:sp>
    </p:spTree>
    <p:custDataLst>
      <p:tags r:id="rId1"/>
    </p:custDataLst>
    <p:extLst>
      <p:ext uri="{BB962C8B-B14F-4D97-AF65-F5344CB8AC3E}">
        <p14:creationId xmlns:p14="http://schemas.microsoft.com/office/powerpoint/2010/main" val="1847651697"/>
      </p:ext>
    </p:extLst>
  </p:cSld>
  <p:clrMapOvr>
    <a:masterClrMapping/>
  </p:clrMapOvr>
  <mc:AlternateContent xmlns:mc="http://schemas.openxmlformats.org/markup-compatibility/2006" xmlns:p14="http://schemas.microsoft.com/office/powerpoint/2010/main">
    <mc:Choice Requires="p14">
      <p:transition spd="slow" p14:dur="2000" advTm="111430"/>
    </mc:Choice>
    <mc:Fallback xmlns="">
      <p:transition spd="slow" advTm="1114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39E21144-82F2-485B-AD30-959D9A0C6441}"/>
              </a:ext>
            </a:extLst>
          </p:cNvPr>
          <p:cNvSpPr/>
          <p:nvPr/>
        </p:nvSpPr>
        <p:spPr>
          <a:xfrm rot="20499186">
            <a:off x="9250340" y="2819422"/>
            <a:ext cx="5452761" cy="2948156"/>
          </a:xfrm>
          <a:custGeom>
            <a:avLst/>
            <a:gdLst>
              <a:gd name="connsiteX0" fmla="*/ 70864 w 3823309"/>
              <a:gd name="connsiteY0" fmla="*/ 2046818 h 2047427"/>
              <a:gd name="connsiteX1" fmla="*/ 841573 w 3823309"/>
              <a:gd name="connsiteY1" fmla="*/ 1994567 h 2047427"/>
              <a:gd name="connsiteX2" fmla="*/ 1259584 w 3823309"/>
              <a:gd name="connsiteY2" fmla="*/ 1981504 h 2047427"/>
              <a:gd name="connsiteX3" fmla="*/ 2213173 w 3823309"/>
              <a:gd name="connsiteY3" fmla="*/ 1890064 h 2047427"/>
              <a:gd name="connsiteX4" fmla="*/ 2591996 w 3823309"/>
              <a:gd name="connsiteY4" fmla="*/ 1733310 h 2047427"/>
              <a:gd name="connsiteX5" fmla="*/ 3284327 w 3823309"/>
              <a:gd name="connsiteY5" fmla="*/ 1341424 h 2047427"/>
              <a:gd name="connsiteX6" fmla="*/ 3480270 w 3823309"/>
              <a:gd name="connsiteY6" fmla="*/ 1171607 h 2047427"/>
              <a:gd name="connsiteX7" fmla="*/ 3728464 w 3823309"/>
              <a:gd name="connsiteY7" fmla="*/ 884224 h 2047427"/>
              <a:gd name="connsiteX8" fmla="*/ 3819904 w 3823309"/>
              <a:gd name="connsiteY8" fmla="*/ 492338 h 2047427"/>
              <a:gd name="connsiteX9" fmla="*/ 3623962 w 3823309"/>
              <a:gd name="connsiteY9" fmla="*/ 126578 h 2047427"/>
              <a:gd name="connsiteX10" fmla="*/ 3388830 w 3823309"/>
              <a:gd name="connsiteY10" fmla="*/ 9013 h 2047427"/>
              <a:gd name="connsiteX11" fmla="*/ 3088384 w 3823309"/>
              <a:gd name="connsiteY11" fmla="*/ 335584 h 2047427"/>
              <a:gd name="connsiteX12" fmla="*/ 2853253 w 3823309"/>
              <a:gd name="connsiteY12" fmla="*/ 740533 h 2047427"/>
              <a:gd name="connsiteX13" fmla="*/ 2278487 w 3823309"/>
              <a:gd name="connsiteY13" fmla="*/ 1158544 h 2047427"/>
              <a:gd name="connsiteX14" fmla="*/ 1533904 w 3823309"/>
              <a:gd name="connsiteY14" fmla="*/ 1367550 h 2047427"/>
              <a:gd name="connsiteX15" fmla="*/ 972202 w 3823309"/>
              <a:gd name="connsiteY15" fmla="*/ 1445927 h 2047427"/>
              <a:gd name="connsiteX16" fmla="*/ 515002 w 3823309"/>
              <a:gd name="connsiteY16" fmla="*/ 1458990 h 2047427"/>
              <a:gd name="connsiteX17" fmla="*/ 266807 w 3823309"/>
              <a:gd name="connsiteY17" fmla="*/ 1485116 h 2047427"/>
              <a:gd name="connsiteX18" fmla="*/ 110053 w 3823309"/>
              <a:gd name="connsiteY18" fmla="*/ 1524304 h 2047427"/>
              <a:gd name="connsiteX19" fmla="*/ 31676 w 3823309"/>
              <a:gd name="connsiteY19" fmla="*/ 1720247 h 2047427"/>
              <a:gd name="connsiteX20" fmla="*/ 18613 w 3823309"/>
              <a:gd name="connsiteY20" fmla="*/ 1824750 h 2047427"/>
              <a:gd name="connsiteX21" fmla="*/ 31676 w 3823309"/>
              <a:gd name="connsiteY21" fmla="*/ 1955378 h 2047427"/>
              <a:gd name="connsiteX22" fmla="*/ 70864 w 3823309"/>
              <a:gd name="connsiteY22" fmla="*/ 2046818 h 204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3309" h="2047427">
                <a:moveTo>
                  <a:pt x="70864" y="2046818"/>
                </a:moveTo>
                <a:cubicBezTo>
                  <a:pt x="205847" y="2053349"/>
                  <a:pt x="643453" y="2005453"/>
                  <a:pt x="841573" y="1994567"/>
                </a:cubicBezTo>
                <a:cubicBezTo>
                  <a:pt x="1039693" y="1983681"/>
                  <a:pt x="1030984" y="1998921"/>
                  <a:pt x="1259584" y="1981504"/>
                </a:cubicBezTo>
                <a:cubicBezTo>
                  <a:pt x="1488184" y="1964087"/>
                  <a:pt x="1991104" y="1931430"/>
                  <a:pt x="2213173" y="1890064"/>
                </a:cubicBezTo>
                <a:cubicBezTo>
                  <a:pt x="2435242" y="1848698"/>
                  <a:pt x="2413470" y="1824750"/>
                  <a:pt x="2591996" y="1733310"/>
                </a:cubicBezTo>
                <a:cubicBezTo>
                  <a:pt x="2770522" y="1641870"/>
                  <a:pt x="3136281" y="1435041"/>
                  <a:pt x="3284327" y="1341424"/>
                </a:cubicBezTo>
                <a:cubicBezTo>
                  <a:pt x="3432373" y="1247807"/>
                  <a:pt x="3406247" y="1247807"/>
                  <a:pt x="3480270" y="1171607"/>
                </a:cubicBezTo>
                <a:cubicBezTo>
                  <a:pt x="3554293" y="1095407"/>
                  <a:pt x="3671858" y="997435"/>
                  <a:pt x="3728464" y="884224"/>
                </a:cubicBezTo>
                <a:cubicBezTo>
                  <a:pt x="3785070" y="771012"/>
                  <a:pt x="3837321" y="618612"/>
                  <a:pt x="3819904" y="492338"/>
                </a:cubicBezTo>
                <a:cubicBezTo>
                  <a:pt x="3802487" y="366064"/>
                  <a:pt x="3695808" y="207132"/>
                  <a:pt x="3623962" y="126578"/>
                </a:cubicBezTo>
                <a:cubicBezTo>
                  <a:pt x="3552116" y="46024"/>
                  <a:pt x="3478093" y="-25821"/>
                  <a:pt x="3388830" y="9013"/>
                </a:cubicBezTo>
                <a:cubicBezTo>
                  <a:pt x="3299567" y="43847"/>
                  <a:pt x="3177647" y="213664"/>
                  <a:pt x="3088384" y="335584"/>
                </a:cubicBezTo>
                <a:cubicBezTo>
                  <a:pt x="2999121" y="457504"/>
                  <a:pt x="2988236" y="603373"/>
                  <a:pt x="2853253" y="740533"/>
                </a:cubicBezTo>
                <a:cubicBezTo>
                  <a:pt x="2718270" y="877693"/>
                  <a:pt x="2498378" y="1054041"/>
                  <a:pt x="2278487" y="1158544"/>
                </a:cubicBezTo>
                <a:cubicBezTo>
                  <a:pt x="2058596" y="1263047"/>
                  <a:pt x="1751618" y="1319653"/>
                  <a:pt x="1533904" y="1367550"/>
                </a:cubicBezTo>
                <a:cubicBezTo>
                  <a:pt x="1316190" y="1415447"/>
                  <a:pt x="1142019" y="1430687"/>
                  <a:pt x="972202" y="1445927"/>
                </a:cubicBezTo>
                <a:cubicBezTo>
                  <a:pt x="802385" y="1461167"/>
                  <a:pt x="632568" y="1452459"/>
                  <a:pt x="515002" y="1458990"/>
                </a:cubicBezTo>
                <a:cubicBezTo>
                  <a:pt x="397436" y="1465521"/>
                  <a:pt x="334298" y="1474230"/>
                  <a:pt x="266807" y="1485116"/>
                </a:cubicBezTo>
                <a:cubicBezTo>
                  <a:pt x="199316" y="1496002"/>
                  <a:pt x="149241" y="1485116"/>
                  <a:pt x="110053" y="1524304"/>
                </a:cubicBezTo>
                <a:cubicBezTo>
                  <a:pt x="70865" y="1563492"/>
                  <a:pt x="46916" y="1670173"/>
                  <a:pt x="31676" y="1720247"/>
                </a:cubicBezTo>
                <a:cubicBezTo>
                  <a:pt x="16436" y="1770321"/>
                  <a:pt x="18613" y="1785562"/>
                  <a:pt x="18613" y="1824750"/>
                </a:cubicBezTo>
                <a:cubicBezTo>
                  <a:pt x="18613" y="1863938"/>
                  <a:pt x="27322" y="1922721"/>
                  <a:pt x="31676" y="1955378"/>
                </a:cubicBezTo>
                <a:cubicBezTo>
                  <a:pt x="36030" y="1988035"/>
                  <a:pt x="-64119" y="2040287"/>
                  <a:pt x="70864" y="2046818"/>
                </a:cubicBezTo>
                <a:close/>
              </a:path>
            </a:pathLst>
          </a:custGeom>
          <a:solidFill>
            <a:schemeClr val="accent6">
              <a:lumMod val="60000"/>
              <a:lumOff val="40000"/>
              <a:alpha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endParaRPr>
          </a:p>
        </p:txBody>
      </p:sp>
      <p:sp>
        <p:nvSpPr>
          <p:cNvPr id="4" name="Rectangle 3">
            <a:extLst>
              <a:ext uri="{FF2B5EF4-FFF2-40B4-BE49-F238E27FC236}">
                <a16:creationId xmlns:a16="http://schemas.microsoft.com/office/drawing/2014/main" id="{1EE93E3C-9077-4597-A83C-3F134CA3B276}"/>
              </a:ext>
            </a:extLst>
          </p:cNvPr>
          <p:cNvSpPr/>
          <p:nvPr/>
        </p:nvSpPr>
        <p:spPr>
          <a:xfrm>
            <a:off x="965744" y="0"/>
            <a:ext cx="2076994" cy="16973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A505DBE7-0ACF-E348-BBE2-A615BCE1D797}" type="slidenum">
              <a:rPr lang="en-US" smtClean="0"/>
              <a:pPr/>
              <a:t>5</a:t>
            </a:fld>
            <a:endParaRPr lang="en-US"/>
          </a:p>
        </p:txBody>
      </p:sp>
      <p:sp>
        <p:nvSpPr>
          <p:cNvPr id="12" name="Title 3"/>
          <p:cNvSpPr txBox="1">
            <a:spLocks/>
          </p:cNvSpPr>
          <p:nvPr/>
        </p:nvSpPr>
        <p:spPr>
          <a:xfrm>
            <a:off x="1041537" y="719208"/>
            <a:ext cx="7883395" cy="5696239"/>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200000"/>
              </a:lnSpc>
              <a:spcBef>
                <a:spcPct val="30000"/>
              </a:spcBef>
              <a:spcAft>
                <a:spcPct val="0"/>
              </a:spcAft>
              <a:buClr>
                <a:srgbClr val="800080"/>
              </a:buClr>
              <a:buBlip>
                <a:blip r:embed="rId4"/>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Atmospheric rivers are generally defined as objects with  IVT greater than a certain threshold </a:t>
            </a:r>
            <a:r>
              <a:rPr lang="en-US" sz="2400" b="0" kern="0" dirty="0" err="1">
                <a:solidFill>
                  <a:schemeClr val="tx1">
                    <a:lumMod val="75000"/>
                  </a:schemeClr>
                </a:solidFill>
                <a:latin typeface="Gill Sans MT" panose="020B0502020104020203" pitchFamily="34" charset="0"/>
                <a:ea typeface="ＭＳ Ｐゴシック" pitchFamily="34" charset="-128"/>
                <a:cs typeface="+mn-cs"/>
              </a:rPr>
              <a:t>IVT</a:t>
            </a:r>
            <a:r>
              <a:rPr lang="en-US" sz="2400" b="0" kern="0" baseline="-25000" dirty="0" err="1">
                <a:solidFill>
                  <a:schemeClr val="tx1">
                    <a:lumMod val="75000"/>
                  </a:schemeClr>
                </a:solidFill>
                <a:latin typeface="Gill Sans MT" panose="020B0502020104020203" pitchFamily="34" charset="0"/>
                <a:ea typeface="ＭＳ Ｐゴシック" pitchFamily="34" charset="-128"/>
                <a:cs typeface="+mn-cs"/>
              </a:rPr>
              <a:t>cr</a:t>
            </a:r>
            <a:r>
              <a:rPr lang="en-US" sz="2400" b="0" kern="0" dirty="0">
                <a:solidFill>
                  <a:schemeClr val="tx1">
                    <a:lumMod val="75000"/>
                  </a:schemeClr>
                </a:solidFill>
                <a:latin typeface="Gill Sans MT" panose="020B0502020104020203" pitchFamily="34" charset="0"/>
                <a:ea typeface="ＭＳ Ｐゴシック" pitchFamily="34" charset="-128"/>
                <a:cs typeface="+mn-cs"/>
              </a:rPr>
              <a:t> , typically 250kg/</a:t>
            </a:r>
            <a:r>
              <a:rPr lang="en-US" sz="2400" b="0" kern="0" dirty="0" err="1">
                <a:solidFill>
                  <a:schemeClr val="tx1">
                    <a:lumMod val="75000"/>
                  </a:schemeClr>
                </a:solidFill>
                <a:latin typeface="Gill Sans MT" panose="020B0502020104020203" pitchFamily="34" charset="0"/>
                <a:ea typeface="ＭＳ Ｐゴシック" pitchFamily="34" charset="-128"/>
                <a:cs typeface="+mn-cs"/>
              </a:rPr>
              <a:t>ms.</a:t>
            </a:r>
            <a:endParaRPr lang="en-US" sz="2400" b="0" kern="0" dirty="0">
              <a:solidFill>
                <a:schemeClr val="tx1">
                  <a:lumMod val="75000"/>
                </a:schemeClr>
              </a:solidFill>
              <a:latin typeface="Gill Sans MT" panose="020B0502020104020203" pitchFamily="34" charset="0"/>
              <a:ea typeface="ＭＳ Ｐゴシック" pitchFamily="34" charset="-128"/>
              <a:cs typeface="+mn-cs"/>
            </a:endParaRPr>
          </a:p>
          <a:p>
            <a:pPr marL="411480" indent="-411480" defTabSz="548640" eaLnBrk="0" fontAlgn="base" hangingPunct="0">
              <a:lnSpc>
                <a:spcPct val="200000"/>
              </a:lnSpc>
              <a:spcBef>
                <a:spcPct val="30000"/>
              </a:spcBef>
              <a:spcAft>
                <a:spcPct val="0"/>
              </a:spcAft>
              <a:buClr>
                <a:srgbClr val="800080"/>
              </a:buClr>
              <a:buBlip>
                <a:blip r:embed="rId4"/>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This total IVT can be decomposed into two components:</a:t>
            </a:r>
          </a:p>
          <a:p>
            <a:pPr marL="960120" lvl="1" indent="-411480" defTabSz="548640" eaLnBrk="0" fontAlgn="base" hangingPunct="0">
              <a:lnSpc>
                <a:spcPct val="200000"/>
              </a:lnSpc>
              <a:spcBef>
                <a:spcPct val="30000"/>
              </a:spcBef>
              <a:spcAft>
                <a:spcPct val="0"/>
              </a:spcAft>
              <a:buClr>
                <a:srgbClr val="800080"/>
              </a:buClr>
              <a:buFont typeface="Wingdings" panose="05000000000000000000" pitchFamily="2" charset="2"/>
              <a:buChar char="§"/>
              <a:defRPr/>
            </a:pPr>
            <a:r>
              <a:rPr lang="en-US" sz="2060" b="1" kern="0" dirty="0">
                <a:solidFill>
                  <a:schemeClr val="accent2"/>
                </a:solidFill>
                <a:latin typeface="Gill Sans MT" panose="020B0502020104020203" pitchFamily="34" charset="0"/>
                <a:ea typeface="ＭＳ Ｐゴシック" pitchFamily="34" charset="-128"/>
              </a:rPr>
              <a:t>D</a:t>
            </a:r>
            <a:r>
              <a:rPr lang="en-US" sz="2060" b="1" kern="0" dirty="0">
                <a:solidFill>
                  <a:schemeClr val="accent2"/>
                </a:solidFill>
                <a:latin typeface="Gill Sans MT" panose="020B0502020104020203" pitchFamily="34" charset="0"/>
                <a:ea typeface="ＭＳ Ｐゴシック" pitchFamily="34" charset="-128"/>
                <a:cs typeface="+mn-cs"/>
              </a:rPr>
              <a:t>ivergent</a:t>
            </a:r>
            <a:r>
              <a:rPr lang="en-US" sz="2060" b="1" kern="0" dirty="0">
                <a:solidFill>
                  <a:schemeClr val="tx1">
                    <a:lumMod val="75000"/>
                  </a:schemeClr>
                </a:solidFill>
                <a:latin typeface="Gill Sans MT" panose="020B0502020104020203" pitchFamily="34" charset="0"/>
                <a:ea typeface="ＭＳ Ｐゴシック" pitchFamily="34" charset="-128"/>
                <a:cs typeface="+mn-cs"/>
              </a:rPr>
              <a:t> (irrotational, DIVT): </a:t>
            </a:r>
            <a:r>
              <a:rPr lang="en-US" sz="2060" kern="0" dirty="0">
                <a:solidFill>
                  <a:schemeClr val="tx1">
                    <a:lumMod val="75000"/>
                  </a:schemeClr>
                </a:solidFill>
                <a:latin typeface="Gill Sans MT" panose="020B0502020104020203" pitchFamily="34" charset="0"/>
                <a:ea typeface="ＭＳ Ｐゴシック" pitchFamily="34" charset="-128"/>
              </a:rPr>
              <a:t>represents the net moisture transport  and contributes to convergence and precipitation. </a:t>
            </a:r>
            <a:endParaRPr lang="en-US" sz="2060" b="0" kern="0" dirty="0">
              <a:solidFill>
                <a:schemeClr val="tx1">
                  <a:lumMod val="75000"/>
                </a:schemeClr>
              </a:solidFill>
              <a:latin typeface="Gill Sans MT" panose="020B0502020104020203" pitchFamily="34" charset="0"/>
              <a:ea typeface="ＭＳ Ｐゴシック" pitchFamily="34" charset="-128"/>
              <a:cs typeface="+mn-cs"/>
            </a:endParaRPr>
          </a:p>
          <a:p>
            <a:pPr marL="960120" lvl="1" indent="-411480" defTabSz="548640" eaLnBrk="0" fontAlgn="base" hangingPunct="0">
              <a:lnSpc>
                <a:spcPct val="200000"/>
              </a:lnSpc>
              <a:spcBef>
                <a:spcPct val="30000"/>
              </a:spcBef>
              <a:spcAft>
                <a:spcPct val="0"/>
              </a:spcAft>
              <a:buClr>
                <a:srgbClr val="800080"/>
              </a:buClr>
              <a:buFont typeface="Wingdings" panose="05000000000000000000" pitchFamily="2" charset="2"/>
              <a:buChar char="§"/>
              <a:defRPr/>
            </a:pPr>
            <a:r>
              <a:rPr lang="en-US" sz="2060" b="1" kern="0" dirty="0">
                <a:solidFill>
                  <a:schemeClr val="accent2"/>
                </a:solidFill>
                <a:latin typeface="Gill Sans MT" panose="020B0502020104020203" pitchFamily="34" charset="0"/>
                <a:ea typeface="ＭＳ Ｐゴシック" pitchFamily="34" charset="-128"/>
              </a:rPr>
              <a:t>R</a:t>
            </a:r>
            <a:r>
              <a:rPr lang="en-US" sz="2060" b="1" kern="0" dirty="0">
                <a:solidFill>
                  <a:schemeClr val="accent2"/>
                </a:solidFill>
                <a:latin typeface="Gill Sans MT" panose="020B0502020104020203" pitchFamily="34" charset="0"/>
                <a:ea typeface="ＭＳ Ｐゴシック" pitchFamily="34" charset="-128"/>
                <a:cs typeface="+mn-cs"/>
              </a:rPr>
              <a:t>otational</a:t>
            </a:r>
            <a:r>
              <a:rPr lang="en-US" sz="2060" b="1" kern="0" dirty="0">
                <a:solidFill>
                  <a:schemeClr val="tx1">
                    <a:lumMod val="75000"/>
                  </a:schemeClr>
                </a:solidFill>
                <a:latin typeface="Gill Sans MT" panose="020B0502020104020203" pitchFamily="34" charset="0"/>
                <a:ea typeface="ＭＳ Ｐゴシック" pitchFamily="34" charset="-128"/>
                <a:cs typeface="+mn-cs"/>
              </a:rPr>
              <a:t> (non-divergent, RIVT) : </a:t>
            </a:r>
            <a:r>
              <a:rPr lang="en-US" sz="2060" b="0" kern="0" dirty="0">
                <a:solidFill>
                  <a:schemeClr val="tx1">
                    <a:lumMod val="75000"/>
                  </a:schemeClr>
                </a:solidFill>
                <a:latin typeface="Gill Sans MT" panose="020B0502020104020203" pitchFamily="34" charset="0"/>
                <a:ea typeface="ＭＳ Ｐゴシック" pitchFamily="34" charset="-128"/>
                <a:cs typeface="+mn-cs"/>
              </a:rPr>
              <a:t>responsible for the concentration of the moisture flux into narrow filaments. </a:t>
            </a:r>
          </a:p>
        </p:txBody>
      </p:sp>
      <p:grpSp>
        <p:nvGrpSpPr>
          <p:cNvPr id="13" name="Group 12">
            <a:extLst>
              <a:ext uri="{FF2B5EF4-FFF2-40B4-BE49-F238E27FC236}">
                <a16:creationId xmlns:a16="http://schemas.microsoft.com/office/drawing/2014/main" id="{EA1FD5E9-9C3B-4AB5-A31F-03C3BDD823D4}"/>
              </a:ext>
            </a:extLst>
          </p:cNvPr>
          <p:cNvGrpSpPr/>
          <p:nvPr/>
        </p:nvGrpSpPr>
        <p:grpSpPr>
          <a:xfrm>
            <a:off x="9036365" y="1383325"/>
            <a:ext cx="5660122" cy="5132346"/>
            <a:chOff x="4487353" y="1969701"/>
            <a:chExt cx="5660122" cy="5132346"/>
          </a:xfrm>
        </p:grpSpPr>
        <p:sp>
          <p:nvSpPr>
            <p:cNvPr id="14" name="Arrow: Circular 13">
              <a:extLst>
                <a:ext uri="{FF2B5EF4-FFF2-40B4-BE49-F238E27FC236}">
                  <a16:creationId xmlns:a16="http://schemas.microsoft.com/office/drawing/2014/main" id="{AE0116F5-B23A-4D33-94C9-03037750D9EC}"/>
                </a:ext>
              </a:extLst>
            </p:cNvPr>
            <p:cNvSpPr/>
            <p:nvPr/>
          </p:nvSpPr>
          <p:spPr>
            <a:xfrm rot="8318169" flipV="1">
              <a:off x="4489221" y="1969701"/>
              <a:ext cx="5416917" cy="4264787"/>
            </a:xfrm>
            <a:prstGeom prst="circularArrow">
              <a:avLst>
                <a:gd name="adj1" fmla="val 12500"/>
                <a:gd name="adj2" fmla="val 351684"/>
                <a:gd name="adj3" fmla="val 20457681"/>
                <a:gd name="adj4" fmla="val 20832175"/>
                <a:gd name="adj5" fmla="val 12500"/>
              </a:avLst>
            </a:prstGeom>
            <a:solidFill>
              <a:srgbClr val="FFC000">
                <a:alpha val="52000"/>
              </a:srgb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endParaRPr lang="en-US" b="1" dirty="0">
                <a:solidFill>
                  <a:schemeClr val="tx2">
                    <a:lumMod val="60000"/>
                    <a:lumOff val="40000"/>
                  </a:schemeClr>
                </a:solidFill>
              </a:endParaRPr>
            </a:p>
          </p:txBody>
        </p:sp>
        <p:grpSp>
          <p:nvGrpSpPr>
            <p:cNvPr id="10" name="Group 9">
              <a:extLst>
                <a:ext uri="{FF2B5EF4-FFF2-40B4-BE49-F238E27FC236}">
                  <a16:creationId xmlns:a16="http://schemas.microsoft.com/office/drawing/2014/main" id="{E267E226-BFC9-40DB-A49C-8A560CD06E48}"/>
                </a:ext>
              </a:extLst>
            </p:cNvPr>
            <p:cNvGrpSpPr/>
            <p:nvPr/>
          </p:nvGrpSpPr>
          <p:grpSpPr>
            <a:xfrm>
              <a:off x="4487353" y="2780432"/>
              <a:ext cx="5660122" cy="4321615"/>
              <a:chOff x="4938937" y="2941432"/>
              <a:chExt cx="5660122" cy="4321615"/>
            </a:xfrm>
          </p:grpSpPr>
          <mc:AlternateContent xmlns:mc="http://schemas.openxmlformats.org/markup-compatibility/2006" xmlns:a14="http://schemas.microsoft.com/office/drawing/2010/main">
            <mc:Choice Requires="a14">
              <p:sp>
                <p:nvSpPr>
                  <p:cNvPr id="9" name="Arrow: Circular 8">
                    <a:extLst>
                      <a:ext uri="{FF2B5EF4-FFF2-40B4-BE49-F238E27FC236}">
                        <a16:creationId xmlns:a16="http://schemas.microsoft.com/office/drawing/2014/main" id="{4F662353-DEE9-467D-A1EE-1B4474F26E90}"/>
                      </a:ext>
                    </a:extLst>
                  </p:cNvPr>
                  <p:cNvSpPr/>
                  <p:nvPr/>
                </p:nvSpPr>
                <p:spPr>
                  <a:xfrm rot="19097945">
                    <a:off x="4938937" y="3180571"/>
                    <a:ext cx="5136536" cy="3442001"/>
                  </a:xfrm>
                  <a:prstGeom prst="circularArrow">
                    <a:avLst/>
                  </a:prstGeom>
                  <a:solidFill>
                    <a:schemeClr val="accent4">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14:m>
                      <m:oMathPara xmlns:m="http://schemas.openxmlformats.org/officeDocument/2006/math">
                        <m:oMathParaPr>
                          <m:jc m:val="centerGroup"/>
                        </m:oMathParaPr>
                        <m:oMath xmlns:m="http://schemas.openxmlformats.org/officeDocument/2006/math">
                          <m:r>
                            <a:rPr lang="en-US" sz="2400" b="1" i="1">
                              <a:solidFill>
                                <a:srgbClr val="00338E">
                                  <a:lumMod val="60000"/>
                                  <a:lumOff val="40000"/>
                                </a:srgbClr>
                              </a:solidFill>
                              <a:latin typeface="Cambria Math" panose="02040503050406030204" pitchFamily="18" charset="0"/>
                            </a:rPr>
                            <m:t>𝑰𝑽𝑻</m:t>
                          </m:r>
                          <m:r>
                            <a:rPr lang="en-US" sz="2400" b="1" i="1">
                              <a:solidFill>
                                <a:srgbClr val="616265"/>
                              </a:solidFill>
                              <a:latin typeface="Cambria Math" panose="02040503050406030204" pitchFamily="18" charset="0"/>
                            </a:rPr>
                            <m:t>=</m:t>
                          </m:r>
                          <m:r>
                            <a:rPr lang="en-US" sz="2400" b="1" i="1">
                              <a:solidFill>
                                <a:srgbClr val="007836"/>
                              </a:solidFill>
                              <a:latin typeface="Cambria Math" panose="02040503050406030204" pitchFamily="18" charset="0"/>
                            </a:rPr>
                            <m:t>𝑫𝑰𝑽𝑻</m:t>
                          </m:r>
                          <m:r>
                            <a:rPr lang="en-US" sz="2400" b="1" i="1">
                              <a:solidFill>
                                <a:srgbClr val="616265"/>
                              </a:solidFill>
                              <a:latin typeface="Cambria Math" panose="02040503050406030204" pitchFamily="18" charset="0"/>
                            </a:rPr>
                            <m:t>+</m:t>
                          </m:r>
                          <m:r>
                            <a:rPr lang="en-US" sz="2400" b="1" i="1">
                              <a:solidFill>
                                <a:srgbClr val="F4AA00">
                                  <a:lumMod val="75000"/>
                                </a:srgbClr>
                              </a:solidFill>
                              <a:latin typeface="Cambria Math" panose="02040503050406030204" pitchFamily="18" charset="0"/>
                            </a:rPr>
                            <m:t>𝑹𝑰𝑽𝑻</m:t>
                          </m:r>
                        </m:oMath>
                      </m:oMathPara>
                    </a14:m>
                    <a:endParaRPr lang="en-US" sz="2400" b="1" dirty="0">
                      <a:solidFill>
                        <a:srgbClr val="616265"/>
                      </a:solidFill>
                    </a:endParaRPr>
                  </a:p>
                </p:txBody>
              </p:sp>
            </mc:Choice>
            <mc:Fallback xmlns="">
              <p:sp>
                <p:nvSpPr>
                  <p:cNvPr id="9" name="Arrow: Circular 8">
                    <a:extLst>
                      <a:ext uri="{FF2B5EF4-FFF2-40B4-BE49-F238E27FC236}">
                        <a16:creationId xmlns:a16="http://schemas.microsoft.com/office/drawing/2014/main" id="{4F662353-DEE9-467D-A1EE-1B4474F26E90}"/>
                      </a:ext>
                    </a:extLst>
                  </p:cNvPr>
                  <p:cNvSpPr>
                    <a:spLocks noRot="1" noChangeAspect="1" noMove="1" noResize="1" noEditPoints="1" noAdjustHandles="1" noChangeArrowheads="1" noChangeShapeType="1" noTextEdit="1"/>
                  </p:cNvSpPr>
                  <p:nvPr/>
                </p:nvSpPr>
                <p:spPr>
                  <a:xfrm rot="19097945">
                    <a:off x="4938937" y="3180571"/>
                    <a:ext cx="5136536" cy="3442001"/>
                  </a:xfrm>
                  <a:prstGeom prst="circularArrow">
                    <a:avLst/>
                  </a:prstGeom>
                  <a:blipFill>
                    <a:blip r:embed="rId5"/>
                    <a:stretch>
                      <a:fillRect/>
                    </a:stretch>
                  </a:blipFill>
                  <a:ln>
                    <a:noFill/>
                  </a:ln>
                </p:spPr>
                <p:txBody>
                  <a:bodyPr/>
                  <a:lstStyle/>
                  <a:p>
                    <a:r>
                      <a:rPr lang="en-US">
                        <a:noFill/>
                      </a:rPr>
                      <a:t> </a:t>
                    </a:r>
                  </a:p>
                </p:txBody>
              </p:sp>
            </mc:Fallback>
          </mc:AlternateContent>
          <p:sp>
            <p:nvSpPr>
              <p:cNvPr id="16" name="Arrow: Circular 15">
                <a:extLst>
                  <a:ext uri="{FF2B5EF4-FFF2-40B4-BE49-F238E27FC236}">
                    <a16:creationId xmlns:a16="http://schemas.microsoft.com/office/drawing/2014/main" id="{4CDEEB79-8ADB-4C10-9F76-322FDA710B54}"/>
                  </a:ext>
                </a:extLst>
              </p:cNvPr>
              <p:cNvSpPr/>
              <p:nvPr/>
            </p:nvSpPr>
            <p:spPr>
              <a:xfrm rot="19129053" flipV="1">
                <a:off x="4990635" y="2941432"/>
                <a:ext cx="5608424" cy="4321615"/>
              </a:xfrm>
              <a:prstGeom prst="circularArrow">
                <a:avLst/>
              </a:prstGeom>
              <a:solidFill>
                <a:schemeClr val="accent4">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FA8B0A78-9B35-477B-8A4A-39F47D9A6AD3}"/>
                  </a:ext>
                </a:extLst>
              </p:cNvPr>
              <p:cNvSpPr txBox="1"/>
              <p:nvPr/>
            </p:nvSpPr>
            <p:spPr>
              <a:xfrm>
                <a:off x="13717878" y="3148409"/>
                <a:ext cx="549831" cy="3323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solidFill>
                            <a:schemeClr val="accent6">
                              <a:lumMod val="60000"/>
                              <a:lumOff val="40000"/>
                            </a:schemeClr>
                          </a:solidFill>
                          <a:latin typeface="Cambria Math" panose="02040503050406030204" pitchFamily="18" charset="0"/>
                        </a:rPr>
                        <m:t>𝑰𝑽𝑻</m:t>
                      </m:r>
                    </m:oMath>
                  </m:oMathPara>
                </a14:m>
                <a:endParaRPr lang="en-US" b="1" dirty="0">
                  <a:solidFill>
                    <a:schemeClr val="accent6">
                      <a:lumMod val="60000"/>
                      <a:lumOff val="40000"/>
                    </a:schemeClr>
                  </a:solidFill>
                </a:endParaRPr>
              </a:p>
            </p:txBody>
          </p:sp>
        </mc:Choice>
        <mc:Fallback xmlns="">
          <p:sp>
            <p:nvSpPr>
              <p:cNvPr id="17" name="TextBox 16">
                <a:extLst>
                  <a:ext uri="{FF2B5EF4-FFF2-40B4-BE49-F238E27FC236}">
                    <a16:creationId xmlns:a16="http://schemas.microsoft.com/office/drawing/2014/main" id="{FA8B0A78-9B35-477B-8A4A-39F47D9A6AD3}"/>
                  </a:ext>
                </a:extLst>
              </p:cNvPr>
              <p:cNvSpPr txBox="1">
                <a:spLocks noRot="1" noChangeAspect="1" noMove="1" noResize="1" noEditPoints="1" noAdjustHandles="1" noChangeArrowheads="1" noChangeShapeType="1" noTextEdit="1"/>
              </p:cNvSpPr>
              <p:nvPr/>
            </p:nvSpPr>
            <p:spPr>
              <a:xfrm>
                <a:off x="13717878" y="3148409"/>
                <a:ext cx="549831" cy="332399"/>
              </a:xfrm>
              <a:prstGeom prst="rect">
                <a:avLst/>
              </a:prstGeom>
              <a:blipFill>
                <a:blip r:embed="rId6"/>
                <a:stretch>
                  <a:fillRect l="-8791" r="-9890" b="-9091"/>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8F4E0C3B-D191-44DF-A093-EA1FBD811124}"/>
              </a:ext>
            </a:extLst>
          </p:cNvPr>
          <p:cNvSpPr txBox="1"/>
          <p:nvPr/>
        </p:nvSpPr>
        <p:spPr>
          <a:xfrm>
            <a:off x="4597492" y="136834"/>
            <a:ext cx="4036682"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A conceptual model</a:t>
            </a:r>
          </a:p>
        </p:txBody>
      </p:sp>
    </p:spTree>
    <p:custDataLst>
      <p:tags r:id="rId1"/>
    </p:custDataLst>
    <p:extLst>
      <p:ext uri="{BB962C8B-B14F-4D97-AF65-F5344CB8AC3E}">
        <p14:creationId xmlns:p14="http://schemas.microsoft.com/office/powerpoint/2010/main" val="3270620303"/>
      </p:ext>
    </p:extLst>
  </p:cSld>
  <p:clrMapOvr>
    <a:masterClrMapping/>
  </p:clrMapOvr>
  <mc:AlternateContent xmlns:mc="http://schemas.openxmlformats.org/markup-compatibility/2006" xmlns:p14="http://schemas.microsoft.com/office/powerpoint/2010/main">
    <mc:Choice Requires="p14">
      <p:transition spd="slow" p14:dur="2000" advTm="111430"/>
    </mc:Choice>
    <mc:Fallback xmlns="">
      <p:transition spd="slow" advTm="11143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E93E3C-9077-4597-A83C-3F134CA3B276}"/>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A505DBE7-0ACF-E348-BBE2-A615BCE1D797}" type="slidenum">
              <a:rPr lang="en-US" smtClean="0"/>
              <a:pPr/>
              <a:t>6</a:t>
            </a:fld>
            <a:endParaRPr lang="en-US"/>
          </a:p>
        </p:txBody>
      </p:sp>
      <mc:AlternateContent xmlns:mc="http://schemas.openxmlformats.org/markup-compatibility/2006" xmlns:a14="http://schemas.microsoft.com/office/drawing/2010/main">
        <mc:Choice Requires="a14">
          <p:sp>
            <p:nvSpPr>
              <p:cNvPr id="12" name="Title 3"/>
              <p:cNvSpPr txBox="1">
                <a:spLocks/>
              </p:cNvSpPr>
              <p:nvPr/>
            </p:nvSpPr>
            <p:spPr>
              <a:xfrm>
                <a:off x="1160145" y="1388335"/>
                <a:ext cx="6835651" cy="3289875"/>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4"/>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The divergent component can further be decomposed into two  parts :</a:t>
                </a:r>
              </a:p>
              <a:p>
                <a:pPr marL="960120" lvl="1" indent="-411480" defTabSz="548640" eaLnBrk="0" fontAlgn="base" hangingPunct="0">
                  <a:lnSpc>
                    <a:spcPct val="150000"/>
                  </a:lnSpc>
                  <a:spcBef>
                    <a:spcPct val="30000"/>
                  </a:spcBef>
                  <a:spcAft>
                    <a:spcPct val="0"/>
                  </a:spcAft>
                  <a:buClr>
                    <a:srgbClr val="800080"/>
                  </a:buClr>
                  <a:buFont typeface="Wingdings" panose="05000000000000000000" pitchFamily="2" charset="2"/>
                  <a:buChar char="§"/>
                  <a:defRPr/>
                </a:pPr>
                <a:r>
                  <a:rPr lang="en-US" sz="2060" b="1" kern="0" dirty="0">
                    <a:solidFill>
                      <a:schemeClr val="tx1">
                        <a:lumMod val="75000"/>
                      </a:schemeClr>
                    </a:solidFill>
                    <a:latin typeface="Gill Sans MT" panose="020B0502020104020203" pitchFamily="34" charset="0"/>
                    <a:ea typeface="ＭＳ Ｐゴシック" pitchFamily="34" charset="-128"/>
                  </a:rPr>
                  <a:t> Internal (</a:t>
                </a:r>
                <a14:m>
                  <m:oMath xmlns:m="http://schemas.openxmlformats.org/officeDocument/2006/math">
                    <m:sSub>
                      <m:sSubPr>
                        <m:ctrlPr>
                          <a:rPr lang="en-US" sz="2400" b="1" i="1" dirty="0">
                            <a:solidFill>
                              <a:schemeClr val="tx1">
                                <a:lumMod val="75000"/>
                              </a:schemeClr>
                            </a:solidFill>
                            <a:latin typeface="Cambria Math" panose="02040503050406030204" pitchFamily="18" charset="0"/>
                          </a:rPr>
                        </m:ctrlPr>
                      </m:sSubPr>
                      <m:e>
                        <m:r>
                          <a:rPr lang="en-US" sz="2400" b="1" i="1" dirty="0">
                            <a:solidFill>
                              <a:schemeClr val="tx1">
                                <a:lumMod val="75000"/>
                              </a:schemeClr>
                            </a:solidFill>
                            <a:latin typeface="Cambria Math" panose="02040503050406030204" pitchFamily="18" charset="0"/>
                          </a:rPr>
                          <m:t>𝑫𝑰𝑽𝑻</m:t>
                        </m:r>
                      </m:e>
                      <m:sub>
                        <m:r>
                          <a:rPr lang="en-US" sz="2400" b="1" i="1" dirty="0">
                            <a:solidFill>
                              <a:schemeClr val="tx1">
                                <a:lumMod val="75000"/>
                              </a:schemeClr>
                            </a:solidFill>
                            <a:latin typeface="Cambria Math" panose="02040503050406030204" pitchFamily="18" charset="0"/>
                          </a:rPr>
                          <m:t>𝑰𝑵𝑻</m:t>
                        </m:r>
                      </m:sub>
                    </m:sSub>
                    <m:r>
                      <a:rPr lang="en-US" sz="2400" b="1" i="0" dirty="0" smtClean="0">
                        <a:solidFill>
                          <a:schemeClr val="tx1">
                            <a:lumMod val="75000"/>
                          </a:schemeClr>
                        </a:solidFill>
                        <a:latin typeface="Cambria Math" panose="02040503050406030204" pitchFamily="18" charset="0"/>
                      </a:rPr>
                      <m:t> </m:t>
                    </m:r>
                  </m:oMath>
                </a14:m>
                <a:r>
                  <a:rPr lang="en-US" sz="2060" b="1" kern="0" dirty="0">
                    <a:solidFill>
                      <a:schemeClr val="tx1">
                        <a:lumMod val="75000"/>
                      </a:schemeClr>
                    </a:solidFill>
                    <a:latin typeface="Gill Sans MT" panose="020B0502020104020203" pitchFamily="34" charset="0"/>
                    <a:ea typeface="ＭＳ Ｐゴシック" pitchFamily="34" charset="-128"/>
                  </a:rPr>
                  <a:t>):  </a:t>
                </a:r>
                <a:r>
                  <a:rPr lang="en-US" sz="2060" kern="0" dirty="0">
                    <a:solidFill>
                      <a:schemeClr val="tx1">
                        <a:lumMod val="75000"/>
                      </a:schemeClr>
                    </a:solidFill>
                    <a:latin typeface="Gill Sans MT" panose="020B0502020104020203" pitchFamily="34" charset="0"/>
                    <a:ea typeface="ＭＳ Ｐゴシック" pitchFamily="34" charset="-128"/>
                  </a:rPr>
                  <a:t>associated with </a:t>
                </a:r>
                <a:r>
                  <a:rPr lang="en-US" sz="2060" kern="0" dirty="0">
                    <a:solidFill>
                      <a:schemeClr val="tx1">
                        <a:lumMod val="75000"/>
                      </a:schemeClr>
                    </a:solidFill>
                    <a:latin typeface="Gill Sans MT" panose="020B0502020104020203" pitchFamily="34" charset="0"/>
                    <a:ea typeface="ＭＳ Ｐゴシック" pitchFamily="34" charset="-128"/>
                    <a:cs typeface="+mn-cs"/>
                  </a:rPr>
                  <a:t>dynamics of the ARs  i.e., </a:t>
                </a:r>
                <a:r>
                  <a:rPr lang="en-US" sz="2000" kern="0" dirty="0">
                    <a:solidFill>
                      <a:schemeClr val="tx1">
                        <a:lumMod val="75000"/>
                      </a:schemeClr>
                    </a:solidFill>
                    <a:latin typeface="Gill Sans MT" panose="020B0502020104020203" pitchFamily="34" charset="0"/>
                    <a:ea typeface="ＭＳ Ｐゴシック" pitchFamily="34" charset="-128"/>
                  </a:rPr>
                  <a:t>advection and mixing as the ARs propagate</a:t>
                </a:r>
                <a:endParaRPr lang="en-US" sz="2060" kern="0" dirty="0">
                  <a:solidFill>
                    <a:schemeClr val="tx1">
                      <a:lumMod val="75000"/>
                    </a:schemeClr>
                  </a:solidFill>
                  <a:latin typeface="Gill Sans MT" panose="020B0502020104020203" pitchFamily="34" charset="0"/>
                  <a:ea typeface="ＭＳ Ｐゴシック" pitchFamily="34" charset="-128"/>
                  <a:cs typeface="+mn-cs"/>
                </a:endParaRPr>
              </a:p>
              <a:p>
                <a:pPr marL="960120" lvl="1" indent="-411480" defTabSz="548640" eaLnBrk="0" fontAlgn="base" hangingPunct="0">
                  <a:lnSpc>
                    <a:spcPct val="150000"/>
                  </a:lnSpc>
                  <a:spcBef>
                    <a:spcPct val="30000"/>
                  </a:spcBef>
                  <a:spcAft>
                    <a:spcPct val="0"/>
                  </a:spcAft>
                  <a:buClr>
                    <a:srgbClr val="800080"/>
                  </a:buClr>
                  <a:buFont typeface="Wingdings" panose="05000000000000000000" pitchFamily="2" charset="2"/>
                  <a:buChar char="§"/>
                  <a:defRPr/>
                </a:pPr>
                <a:r>
                  <a:rPr lang="en-US" sz="2060" b="1" kern="0" dirty="0">
                    <a:solidFill>
                      <a:schemeClr val="tx1">
                        <a:lumMod val="75000"/>
                      </a:schemeClr>
                    </a:solidFill>
                    <a:latin typeface="Gill Sans MT" panose="020B0502020104020203" pitchFamily="34" charset="0"/>
                    <a:ea typeface="ＭＳ Ｐゴシック" pitchFamily="34" charset="-128"/>
                  </a:rPr>
                  <a:t>Background (</a:t>
                </a:r>
                <a:r>
                  <a:rPr lang="en-US" sz="2060" b="0" kern="0" dirty="0">
                    <a:solidFill>
                      <a:schemeClr val="tx1">
                        <a:lumMod val="75000"/>
                      </a:schemeClr>
                    </a:solidFill>
                    <a:latin typeface="Gill Sans MT" panose="020B0502020104020203" pitchFamily="34" charset="0"/>
                    <a:ea typeface="ＭＳ Ｐゴシック" pitchFamily="34" charset="-128"/>
                    <a:cs typeface="+mn-cs"/>
                  </a:rPr>
                  <a:t> </a:t>
                </a:r>
                <a14:m>
                  <m:oMath xmlns:m="http://schemas.openxmlformats.org/officeDocument/2006/math">
                    <m:sSub>
                      <m:sSubPr>
                        <m:ctrlPr>
                          <a:rPr lang="en-US" sz="2400" b="1" i="1" dirty="0">
                            <a:solidFill>
                              <a:schemeClr val="tx1">
                                <a:lumMod val="75000"/>
                              </a:schemeClr>
                            </a:solidFill>
                            <a:latin typeface="Cambria Math" panose="02040503050406030204" pitchFamily="18" charset="0"/>
                          </a:rPr>
                        </m:ctrlPr>
                      </m:sSubPr>
                      <m:e>
                        <m:r>
                          <a:rPr lang="en-US" sz="2400" b="1" i="1" dirty="0">
                            <a:solidFill>
                              <a:schemeClr val="tx1">
                                <a:lumMod val="75000"/>
                              </a:schemeClr>
                            </a:solidFill>
                            <a:latin typeface="Cambria Math" panose="02040503050406030204" pitchFamily="18" charset="0"/>
                          </a:rPr>
                          <m:t>𝑫𝑰𝑽𝑻</m:t>
                        </m:r>
                      </m:e>
                      <m:sub>
                        <m:r>
                          <a:rPr lang="en-US" sz="2400" b="1" i="1" dirty="0">
                            <a:solidFill>
                              <a:schemeClr val="tx1">
                                <a:lumMod val="75000"/>
                              </a:schemeClr>
                            </a:solidFill>
                            <a:latin typeface="Cambria Math" panose="02040503050406030204" pitchFamily="18" charset="0"/>
                          </a:rPr>
                          <m:t>𝑩𝑮</m:t>
                        </m:r>
                      </m:sub>
                    </m:sSub>
                    <m:r>
                      <a:rPr lang="en-US" sz="2400" b="1" i="1" dirty="0">
                        <a:solidFill>
                          <a:schemeClr val="tx1">
                            <a:lumMod val="75000"/>
                          </a:schemeClr>
                        </a:solidFill>
                        <a:latin typeface="Cambria Math" panose="02040503050406030204" pitchFamily="18" charset="0"/>
                      </a:rPr>
                      <m:t> </m:t>
                    </m:r>
                  </m:oMath>
                </a14:m>
                <a:r>
                  <a:rPr lang="en-US" sz="2000" b="1" kern="0" dirty="0">
                    <a:solidFill>
                      <a:schemeClr val="tx1">
                        <a:lumMod val="75000"/>
                      </a:schemeClr>
                    </a:solidFill>
                    <a:latin typeface="Gill Sans MT" panose="020B0502020104020203" pitchFamily="34" charset="0"/>
                    <a:ea typeface="ＭＳ Ｐゴシック" pitchFamily="34" charset="-128"/>
                  </a:rPr>
                  <a:t>):</a:t>
                </a:r>
                <a:r>
                  <a:rPr lang="en-US" sz="2000" kern="0" dirty="0">
                    <a:solidFill>
                      <a:schemeClr val="tx1">
                        <a:lumMod val="75000"/>
                      </a:schemeClr>
                    </a:solidFill>
                    <a:latin typeface="Gill Sans MT" panose="020B0502020104020203" pitchFamily="34" charset="0"/>
                    <a:ea typeface="ＭＳ Ｐゴシック" pitchFamily="34" charset="-128"/>
                  </a:rPr>
                  <a:t>  associated divergence field throughout the globe excluding the ARs. </a:t>
                </a:r>
                <a:endParaRPr lang="en-US" sz="2060" b="0" kern="0" dirty="0">
                  <a:solidFill>
                    <a:schemeClr val="tx1">
                      <a:lumMod val="75000"/>
                    </a:schemeClr>
                  </a:solidFill>
                  <a:latin typeface="Gill Sans MT" panose="020B0502020104020203" pitchFamily="34" charset="0"/>
                  <a:ea typeface="ＭＳ Ｐゴシック" pitchFamily="34" charset="-128"/>
                  <a:cs typeface="+mn-cs"/>
                </a:endParaRPr>
              </a:p>
            </p:txBody>
          </p:sp>
        </mc:Choice>
        <mc:Fallback xmlns="">
          <p:sp>
            <p:nvSpPr>
              <p:cNvPr id="12" name="Title 3"/>
              <p:cNvSpPr txBox="1">
                <a:spLocks noRot="1" noChangeAspect="1" noMove="1" noResize="1" noEditPoints="1" noAdjustHandles="1" noChangeArrowheads="1" noChangeShapeType="1" noTextEdit="1"/>
              </p:cNvSpPr>
              <p:nvPr/>
            </p:nvSpPr>
            <p:spPr>
              <a:xfrm>
                <a:off x="1160145" y="1388335"/>
                <a:ext cx="6835651" cy="3289875"/>
              </a:xfrm>
              <a:prstGeom prst="rect">
                <a:avLst/>
              </a:prstGeom>
              <a:blipFill>
                <a:blip r:embed="rId5"/>
                <a:stretch>
                  <a:fillRect r="-2139" b="-3896"/>
                </a:stretch>
              </a:blipFill>
            </p:spPr>
            <p:txBody>
              <a:bodyPr/>
              <a:lstStyle/>
              <a:p>
                <a:r>
                  <a:rPr lang="en-US">
                    <a:noFill/>
                  </a:rPr>
                  <a:t> </a:t>
                </a:r>
              </a:p>
            </p:txBody>
          </p:sp>
        </mc:Fallback>
      </mc:AlternateContent>
      <p:sp>
        <p:nvSpPr>
          <p:cNvPr id="11" name="Freeform: Shape 10">
            <a:extLst>
              <a:ext uri="{FF2B5EF4-FFF2-40B4-BE49-F238E27FC236}">
                <a16:creationId xmlns:a16="http://schemas.microsoft.com/office/drawing/2014/main" id="{39E21144-82F2-485B-AD30-959D9A0C6441}"/>
              </a:ext>
            </a:extLst>
          </p:cNvPr>
          <p:cNvSpPr/>
          <p:nvPr/>
        </p:nvSpPr>
        <p:spPr>
          <a:xfrm>
            <a:off x="7936629" y="2233749"/>
            <a:ext cx="5452761" cy="3355129"/>
          </a:xfrm>
          <a:custGeom>
            <a:avLst/>
            <a:gdLst>
              <a:gd name="connsiteX0" fmla="*/ 70864 w 3823309"/>
              <a:gd name="connsiteY0" fmla="*/ 2046818 h 2047427"/>
              <a:gd name="connsiteX1" fmla="*/ 841573 w 3823309"/>
              <a:gd name="connsiteY1" fmla="*/ 1994567 h 2047427"/>
              <a:gd name="connsiteX2" fmla="*/ 1259584 w 3823309"/>
              <a:gd name="connsiteY2" fmla="*/ 1981504 h 2047427"/>
              <a:gd name="connsiteX3" fmla="*/ 2213173 w 3823309"/>
              <a:gd name="connsiteY3" fmla="*/ 1890064 h 2047427"/>
              <a:gd name="connsiteX4" fmla="*/ 2591996 w 3823309"/>
              <a:gd name="connsiteY4" fmla="*/ 1733310 h 2047427"/>
              <a:gd name="connsiteX5" fmla="*/ 3284327 w 3823309"/>
              <a:gd name="connsiteY5" fmla="*/ 1341424 h 2047427"/>
              <a:gd name="connsiteX6" fmla="*/ 3480270 w 3823309"/>
              <a:gd name="connsiteY6" fmla="*/ 1171607 h 2047427"/>
              <a:gd name="connsiteX7" fmla="*/ 3728464 w 3823309"/>
              <a:gd name="connsiteY7" fmla="*/ 884224 h 2047427"/>
              <a:gd name="connsiteX8" fmla="*/ 3819904 w 3823309"/>
              <a:gd name="connsiteY8" fmla="*/ 492338 h 2047427"/>
              <a:gd name="connsiteX9" fmla="*/ 3623962 w 3823309"/>
              <a:gd name="connsiteY9" fmla="*/ 126578 h 2047427"/>
              <a:gd name="connsiteX10" fmla="*/ 3388830 w 3823309"/>
              <a:gd name="connsiteY10" fmla="*/ 9013 h 2047427"/>
              <a:gd name="connsiteX11" fmla="*/ 3088384 w 3823309"/>
              <a:gd name="connsiteY11" fmla="*/ 335584 h 2047427"/>
              <a:gd name="connsiteX12" fmla="*/ 2853253 w 3823309"/>
              <a:gd name="connsiteY12" fmla="*/ 740533 h 2047427"/>
              <a:gd name="connsiteX13" fmla="*/ 2278487 w 3823309"/>
              <a:gd name="connsiteY13" fmla="*/ 1158544 h 2047427"/>
              <a:gd name="connsiteX14" fmla="*/ 1533904 w 3823309"/>
              <a:gd name="connsiteY14" fmla="*/ 1367550 h 2047427"/>
              <a:gd name="connsiteX15" fmla="*/ 972202 w 3823309"/>
              <a:gd name="connsiteY15" fmla="*/ 1445927 h 2047427"/>
              <a:gd name="connsiteX16" fmla="*/ 515002 w 3823309"/>
              <a:gd name="connsiteY16" fmla="*/ 1458990 h 2047427"/>
              <a:gd name="connsiteX17" fmla="*/ 266807 w 3823309"/>
              <a:gd name="connsiteY17" fmla="*/ 1485116 h 2047427"/>
              <a:gd name="connsiteX18" fmla="*/ 110053 w 3823309"/>
              <a:gd name="connsiteY18" fmla="*/ 1524304 h 2047427"/>
              <a:gd name="connsiteX19" fmla="*/ 31676 w 3823309"/>
              <a:gd name="connsiteY19" fmla="*/ 1720247 h 2047427"/>
              <a:gd name="connsiteX20" fmla="*/ 18613 w 3823309"/>
              <a:gd name="connsiteY20" fmla="*/ 1824750 h 2047427"/>
              <a:gd name="connsiteX21" fmla="*/ 31676 w 3823309"/>
              <a:gd name="connsiteY21" fmla="*/ 1955378 h 2047427"/>
              <a:gd name="connsiteX22" fmla="*/ 70864 w 3823309"/>
              <a:gd name="connsiteY22" fmla="*/ 2046818 h 204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3309" h="2047427">
                <a:moveTo>
                  <a:pt x="70864" y="2046818"/>
                </a:moveTo>
                <a:cubicBezTo>
                  <a:pt x="205847" y="2053349"/>
                  <a:pt x="643453" y="2005453"/>
                  <a:pt x="841573" y="1994567"/>
                </a:cubicBezTo>
                <a:cubicBezTo>
                  <a:pt x="1039693" y="1983681"/>
                  <a:pt x="1030984" y="1998921"/>
                  <a:pt x="1259584" y="1981504"/>
                </a:cubicBezTo>
                <a:cubicBezTo>
                  <a:pt x="1488184" y="1964087"/>
                  <a:pt x="1991104" y="1931430"/>
                  <a:pt x="2213173" y="1890064"/>
                </a:cubicBezTo>
                <a:cubicBezTo>
                  <a:pt x="2435242" y="1848698"/>
                  <a:pt x="2413470" y="1824750"/>
                  <a:pt x="2591996" y="1733310"/>
                </a:cubicBezTo>
                <a:cubicBezTo>
                  <a:pt x="2770522" y="1641870"/>
                  <a:pt x="3136281" y="1435041"/>
                  <a:pt x="3284327" y="1341424"/>
                </a:cubicBezTo>
                <a:cubicBezTo>
                  <a:pt x="3432373" y="1247807"/>
                  <a:pt x="3406247" y="1247807"/>
                  <a:pt x="3480270" y="1171607"/>
                </a:cubicBezTo>
                <a:cubicBezTo>
                  <a:pt x="3554293" y="1095407"/>
                  <a:pt x="3671858" y="997435"/>
                  <a:pt x="3728464" y="884224"/>
                </a:cubicBezTo>
                <a:cubicBezTo>
                  <a:pt x="3785070" y="771012"/>
                  <a:pt x="3837321" y="618612"/>
                  <a:pt x="3819904" y="492338"/>
                </a:cubicBezTo>
                <a:cubicBezTo>
                  <a:pt x="3802487" y="366064"/>
                  <a:pt x="3695808" y="207132"/>
                  <a:pt x="3623962" y="126578"/>
                </a:cubicBezTo>
                <a:cubicBezTo>
                  <a:pt x="3552116" y="46024"/>
                  <a:pt x="3478093" y="-25821"/>
                  <a:pt x="3388830" y="9013"/>
                </a:cubicBezTo>
                <a:cubicBezTo>
                  <a:pt x="3299567" y="43847"/>
                  <a:pt x="3177647" y="213664"/>
                  <a:pt x="3088384" y="335584"/>
                </a:cubicBezTo>
                <a:cubicBezTo>
                  <a:pt x="2999121" y="457504"/>
                  <a:pt x="2988236" y="603373"/>
                  <a:pt x="2853253" y="740533"/>
                </a:cubicBezTo>
                <a:cubicBezTo>
                  <a:pt x="2718270" y="877693"/>
                  <a:pt x="2498378" y="1054041"/>
                  <a:pt x="2278487" y="1158544"/>
                </a:cubicBezTo>
                <a:cubicBezTo>
                  <a:pt x="2058596" y="1263047"/>
                  <a:pt x="1751618" y="1319653"/>
                  <a:pt x="1533904" y="1367550"/>
                </a:cubicBezTo>
                <a:cubicBezTo>
                  <a:pt x="1316190" y="1415447"/>
                  <a:pt x="1142019" y="1430687"/>
                  <a:pt x="972202" y="1445927"/>
                </a:cubicBezTo>
                <a:cubicBezTo>
                  <a:pt x="802385" y="1461167"/>
                  <a:pt x="632568" y="1452459"/>
                  <a:pt x="515002" y="1458990"/>
                </a:cubicBezTo>
                <a:cubicBezTo>
                  <a:pt x="397436" y="1465521"/>
                  <a:pt x="334298" y="1474230"/>
                  <a:pt x="266807" y="1485116"/>
                </a:cubicBezTo>
                <a:cubicBezTo>
                  <a:pt x="199316" y="1496002"/>
                  <a:pt x="149241" y="1485116"/>
                  <a:pt x="110053" y="1524304"/>
                </a:cubicBezTo>
                <a:cubicBezTo>
                  <a:pt x="70865" y="1563492"/>
                  <a:pt x="46916" y="1670173"/>
                  <a:pt x="31676" y="1720247"/>
                </a:cubicBezTo>
                <a:cubicBezTo>
                  <a:pt x="16436" y="1770321"/>
                  <a:pt x="18613" y="1785562"/>
                  <a:pt x="18613" y="1824750"/>
                </a:cubicBezTo>
                <a:cubicBezTo>
                  <a:pt x="18613" y="1863938"/>
                  <a:pt x="27322" y="1922721"/>
                  <a:pt x="31676" y="1955378"/>
                </a:cubicBezTo>
                <a:cubicBezTo>
                  <a:pt x="36030" y="1988035"/>
                  <a:pt x="-64119" y="2040287"/>
                  <a:pt x="70864" y="2046818"/>
                </a:cubicBezTo>
                <a:close/>
              </a:path>
            </a:pathLst>
          </a:custGeom>
          <a:solidFill>
            <a:schemeClr val="accent6">
              <a:alpha val="4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endParaRPr>
          </a:p>
        </p:txBody>
      </p:sp>
      <p:sp>
        <p:nvSpPr>
          <p:cNvPr id="18" name="Freeform: Shape 17">
            <a:extLst>
              <a:ext uri="{FF2B5EF4-FFF2-40B4-BE49-F238E27FC236}">
                <a16:creationId xmlns:a16="http://schemas.microsoft.com/office/drawing/2014/main" id="{9E86C2D3-BEA2-456B-8A62-6EFA47E848A6}"/>
              </a:ext>
            </a:extLst>
          </p:cNvPr>
          <p:cNvSpPr/>
          <p:nvPr/>
        </p:nvSpPr>
        <p:spPr>
          <a:xfrm rot="20998890">
            <a:off x="8555066" y="636503"/>
            <a:ext cx="5452761" cy="4020987"/>
          </a:xfrm>
          <a:custGeom>
            <a:avLst/>
            <a:gdLst>
              <a:gd name="connsiteX0" fmla="*/ 70864 w 3823309"/>
              <a:gd name="connsiteY0" fmla="*/ 2046818 h 2047427"/>
              <a:gd name="connsiteX1" fmla="*/ 841573 w 3823309"/>
              <a:gd name="connsiteY1" fmla="*/ 1994567 h 2047427"/>
              <a:gd name="connsiteX2" fmla="*/ 1259584 w 3823309"/>
              <a:gd name="connsiteY2" fmla="*/ 1981504 h 2047427"/>
              <a:gd name="connsiteX3" fmla="*/ 2213173 w 3823309"/>
              <a:gd name="connsiteY3" fmla="*/ 1890064 h 2047427"/>
              <a:gd name="connsiteX4" fmla="*/ 2591996 w 3823309"/>
              <a:gd name="connsiteY4" fmla="*/ 1733310 h 2047427"/>
              <a:gd name="connsiteX5" fmla="*/ 3284327 w 3823309"/>
              <a:gd name="connsiteY5" fmla="*/ 1341424 h 2047427"/>
              <a:gd name="connsiteX6" fmla="*/ 3480270 w 3823309"/>
              <a:gd name="connsiteY6" fmla="*/ 1171607 h 2047427"/>
              <a:gd name="connsiteX7" fmla="*/ 3728464 w 3823309"/>
              <a:gd name="connsiteY7" fmla="*/ 884224 h 2047427"/>
              <a:gd name="connsiteX8" fmla="*/ 3819904 w 3823309"/>
              <a:gd name="connsiteY8" fmla="*/ 492338 h 2047427"/>
              <a:gd name="connsiteX9" fmla="*/ 3623962 w 3823309"/>
              <a:gd name="connsiteY9" fmla="*/ 126578 h 2047427"/>
              <a:gd name="connsiteX10" fmla="*/ 3388830 w 3823309"/>
              <a:gd name="connsiteY10" fmla="*/ 9013 h 2047427"/>
              <a:gd name="connsiteX11" fmla="*/ 3088384 w 3823309"/>
              <a:gd name="connsiteY11" fmla="*/ 335584 h 2047427"/>
              <a:gd name="connsiteX12" fmla="*/ 2853253 w 3823309"/>
              <a:gd name="connsiteY12" fmla="*/ 740533 h 2047427"/>
              <a:gd name="connsiteX13" fmla="*/ 2278487 w 3823309"/>
              <a:gd name="connsiteY13" fmla="*/ 1158544 h 2047427"/>
              <a:gd name="connsiteX14" fmla="*/ 1533904 w 3823309"/>
              <a:gd name="connsiteY14" fmla="*/ 1367550 h 2047427"/>
              <a:gd name="connsiteX15" fmla="*/ 972202 w 3823309"/>
              <a:gd name="connsiteY15" fmla="*/ 1445927 h 2047427"/>
              <a:gd name="connsiteX16" fmla="*/ 515002 w 3823309"/>
              <a:gd name="connsiteY16" fmla="*/ 1458990 h 2047427"/>
              <a:gd name="connsiteX17" fmla="*/ 266807 w 3823309"/>
              <a:gd name="connsiteY17" fmla="*/ 1485116 h 2047427"/>
              <a:gd name="connsiteX18" fmla="*/ 110053 w 3823309"/>
              <a:gd name="connsiteY18" fmla="*/ 1524304 h 2047427"/>
              <a:gd name="connsiteX19" fmla="*/ 31676 w 3823309"/>
              <a:gd name="connsiteY19" fmla="*/ 1720247 h 2047427"/>
              <a:gd name="connsiteX20" fmla="*/ 18613 w 3823309"/>
              <a:gd name="connsiteY20" fmla="*/ 1824750 h 2047427"/>
              <a:gd name="connsiteX21" fmla="*/ 31676 w 3823309"/>
              <a:gd name="connsiteY21" fmla="*/ 1955378 h 2047427"/>
              <a:gd name="connsiteX22" fmla="*/ 70864 w 3823309"/>
              <a:gd name="connsiteY22" fmla="*/ 2046818 h 204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3309" h="2047427">
                <a:moveTo>
                  <a:pt x="70864" y="2046818"/>
                </a:moveTo>
                <a:cubicBezTo>
                  <a:pt x="205847" y="2053349"/>
                  <a:pt x="643453" y="2005453"/>
                  <a:pt x="841573" y="1994567"/>
                </a:cubicBezTo>
                <a:cubicBezTo>
                  <a:pt x="1039693" y="1983681"/>
                  <a:pt x="1030984" y="1998921"/>
                  <a:pt x="1259584" y="1981504"/>
                </a:cubicBezTo>
                <a:cubicBezTo>
                  <a:pt x="1488184" y="1964087"/>
                  <a:pt x="1991104" y="1931430"/>
                  <a:pt x="2213173" y="1890064"/>
                </a:cubicBezTo>
                <a:cubicBezTo>
                  <a:pt x="2435242" y="1848698"/>
                  <a:pt x="2413470" y="1824750"/>
                  <a:pt x="2591996" y="1733310"/>
                </a:cubicBezTo>
                <a:cubicBezTo>
                  <a:pt x="2770522" y="1641870"/>
                  <a:pt x="3136281" y="1435041"/>
                  <a:pt x="3284327" y="1341424"/>
                </a:cubicBezTo>
                <a:cubicBezTo>
                  <a:pt x="3432373" y="1247807"/>
                  <a:pt x="3406247" y="1247807"/>
                  <a:pt x="3480270" y="1171607"/>
                </a:cubicBezTo>
                <a:cubicBezTo>
                  <a:pt x="3554293" y="1095407"/>
                  <a:pt x="3671858" y="997435"/>
                  <a:pt x="3728464" y="884224"/>
                </a:cubicBezTo>
                <a:cubicBezTo>
                  <a:pt x="3785070" y="771012"/>
                  <a:pt x="3837321" y="618612"/>
                  <a:pt x="3819904" y="492338"/>
                </a:cubicBezTo>
                <a:cubicBezTo>
                  <a:pt x="3802487" y="366064"/>
                  <a:pt x="3695808" y="207132"/>
                  <a:pt x="3623962" y="126578"/>
                </a:cubicBezTo>
                <a:cubicBezTo>
                  <a:pt x="3552116" y="46024"/>
                  <a:pt x="3478093" y="-25821"/>
                  <a:pt x="3388830" y="9013"/>
                </a:cubicBezTo>
                <a:cubicBezTo>
                  <a:pt x="3299567" y="43847"/>
                  <a:pt x="3177647" y="213664"/>
                  <a:pt x="3088384" y="335584"/>
                </a:cubicBezTo>
                <a:cubicBezTo>
                  <a:pt x="2999121" y="457504"/>
                  <a:pt x="2988236" y="603373"/>
                  <a:pt x="2853253" y="740533"/>
                </a:cubicBezTo>
                <a:cubicBezTo>
                  <a:pt x="2718270" y="877693"/>
                  <a:pt x="2498378" y="1054041"/>
                  <a:pt x="2278487" y="1158544"/>
                </a:cubicBezTo>
                <a:cubicBezTo>
                  <a:pt x="2058596" y="1263047"/>
                  <a:pt x="1751618" y="1319653"/>
                  <a:pt x="1533904" y="1367550"/>
                </a:cubicBezTo>
                <a:cubicBezTo>
                  <a:pt x="1316190" y="1415447"/>
                  <a:pt x="1142019" y="1430687"/>
                  <a:pt x="972202" y="1445927"/>
                </a:cubicBezTo>
                <a:cubicBezTo>
                  <a:pt x="802385" y="1461167"/>
                  <a:pt x="632568" y="1452459"/>
                  <a:pt x="515002" y="1458990"/>
                </a:cubicBezTo>
                <a:cubicBezTo>
                  <a:pt x="397436" y="1465521"/>
                  <a:pt x="334298" y="1474230"/>
                  <a:pt x="266807" y="1485116"/>
                </a:cubicBezTo>
                <a:cubicBezTo>
                  <a:pt x="199316" y="1496002"/>
                  <a:pt x="149241" y="1485116"/>
                  <a:pt x="110053" y="1524304"/>
                </a:cubicBezTo>
                <a:cubicBezTo>
                  <a:pt x="70865" y="1563492"/>
                  <a:pt x="46916" y="1670173"/>
                  <a:pt x="31676" y="1720247"/>
                </a:cubicBezTo>
                <a:cubicBezTo>
                  <a:pt x="16436" y="1770321"/>
                  <a:pt x="18613" y="1785562"/>
                  <a:pt x="18613" y="1824750"/>
                </a:cubicBezTo>
                <a:cubicBezTo>
                  <a:pt x="18613" y="1863938"/>
                  <a:pt x="27322" y="1922721"/>
                  <a:pt x="31676" y="1955378"/>
                </a:cubicBezTo>
                <a:cubicBezTo>
                  <a:pt x="36030" y="1988035"/>
                  <a:pt x="-64119" y="2040287"/>
                  <a:pt x="70864" y="2046818"/>
                </a:cubicBezTo>
                <a:close/>
              </a:path>
            </a:pathLst>
          </a:custGeom>
          <a:solidFill>
            <a:schemeClr val="tx1">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6"/>
              </a:solidFill>
            </a:endParaRPr>
          </a:p>
        </p:txBody>
      </p:sp>
      <p:sp>
        <p:nvSpPr>
          <p:cNvPr id="6" name="TextBox 5">
            <a:extLst>
              <a:ext uri="{FF2B5EF4-FFF2-40B4-BE49-F238E27FC236}">
                <a16:creationId xmlns:a16="http://schemas.microsoft.com/office/drawing/2014/main" id="{68EB51F6-860A-46C3-995F-B929A42187AF}"/>
              </a:ext>
            </a:extLst>
          </p:cNvPr>
          <p:cNvSpPr txBox="1"/>
          <p:nvPr/>
        </p:nvSpPr>
        <p:spPr>
          <a:xfrm>
            <a:off x="12984115" y="1589075"/>
            <a:ext cx="1646285" cy="332399"/>
          </a:xfrm>
          <a:prstGeom prst="rect">
            <a:avLst/>
          </a:prstGeom>
          <a:noFill/>
        </p:spPr>
        <p:txBody>
          <a:bodyPr wrap="none" lIns="0" tIns="0" rIns="0" bIns="0" rtlCol="0">
            <a:spAutoFit/>
          </a:bodyPr>
          <a:lstStyle/>
          <a:p>
            <a:r>
              <a:rPr lang="en-US" dirty="0">
                <a:solidFill>
                  <a:schemeClr val="tx1">
                    <a:lumMod val="75000"/>
                  </a:schemeClr>
                </a:solidFill>
              </a:rPr>
              <a:t>Convergence</a:t>
            </a:r>
          </a:p>
        </p:txBody>
      </p:sp>
      <p:sp>
        <p:nvSpPr>
          <p:cNvPr id="19" name="TextBox 18">
            <a:extLst>
              <a:ext uri="{FF2B5EF4-FFF2-40B4-BE49-F238E27FC236}">
                <a16:creationId xmlns:a16="http://schemas.microsoft.com/office/drawing/2014/main" id="{7A1C68C0-8095-486F-9B95-CFDD8C67DB73}"/>
              </a:ext>
            </a:extLst>
          </p:cNvPr>
          <p:cNvSpPr txBox="1"/>
          <p:nvPr/>
        </p:nvSpPr>
        <p:spPr>
          <a:xfrm>
            <a:off x="8908151" y="5593840"/>
            <a:ext cx="1399422" cy="332399"/>
          </a:xfrm>
          <a:prstGeom prst="rect">
            <a:avLst/>
          </a:prstGeom>
          <a:noFill/>
        </p:spPr>
        <p:txBody>
          <a:bodyPr wrap="none" lIns="0" tIns="0" rIns="0" bIns="0" rtlCol="0">
            <a:spAutoFit/>
          </a:bodyPr>
          <a:lstStyle/>
          <a:p>
            <a:r>
              <a:rPr lang="en-US" dirty="0">
                <a:solidFill>
                  <a:schemeClr val="accent6">
                    <a:lumMod val="60000"/>
                    <a:lumOff val="40000"/>
                  </a:schemeClr>
                </a:solidFill>
              </a:rPr>
              <a:t>Divergence</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35DA2B1-E347-4708-90CF-EC5BCC07B457}"/>
                  </a:ext>
                </a:extLst>
              </p:cNvPr>
              <p:cNvSpPr/>
              <p:nvPr/>
            </p:nvSpPr>
            <p:spPr>
              <a:xfrm>
                <a:off x="8035799" y="4085965"/>
                <a:ext cx="703654"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3600" i="1" smtClean="0">
                              <a:solidFill>
                                <a:schemeClr val="accent6">
                                  <a:lumMod val="60000"/>
                                  <a:lumOff val="40000"/>
                                </a:schemeClr>
                              </a:solidFill>
                              <a:latin typeface="Cambria Math" panose="02040503050406030204" pitchFamily="18" charset="0"/>
                            </a:rPr>
                          </m:ctrlPr>
                        </m:sSubPr>
                        <m:e>
                          <m:r>
                            <a:rPr lang="en-US" sz="3600" i="1">
                              <a:solidFill>
                                <a:schemeClr val="accent6">
                                  <a:lumMod val="60000"/>
                                  <a:lumOff val="40000"/>
                                </a:schemeClr>
                              </a:solidFill>
                              <a:latin typeface="Cambria Math" panose="02040503050406030204" pitchFamily="18" charset="0"/>
                            </a:rPr>
                            <m:t>𝑡</m:t>
                          </m:r>
                        </m:e>
                        <m:sub>
                          <m:r>
                            <a:rPr lang="en-US" sz="3600" i="1">
                              <a:solidFill>
                                <a:schemeClr val="accent6">
                                  <a:lumMod val="60000"/>
                                  <a:lumOff val="40000"/>
                                </a:schemeClr>
                              </a:solidFill>
                              <a:latin typeface="Cambria Math" panose="02040503050406030204" pitchFamily="18" charset="0"/>
                            </a:rPr>
                            <m:t>0</m:t>
                          </m:r>
                        </m:sub>
                      </m:sSub>
                    </m:oMath>
                  </m:oMathPara>
                </a14:m>
                <a:endParaRPr lang="en-US" sz="3600" dirty="0"/>
              </a:p>
            </p:txBody>
          </p:sp>
        </mc:Choice>
        <mc:Fallback xmlns="">
          <p:sp>
            <p:nvSpPr>
              <p:cNvPr id="7" name="Rectangle 6">
                <a:extLst>
                  <a:ext uri="{FF2B5EF4-FFF2-40B4-BE49-F238E27FC236}">
                    <a16:creationId xmlns:a16="http://schemas.microsoft.com/office/drawing/2014/main" id="{535DA2B1-E347-4708-90CF-EC5BCC07B457}"/>
                  </a:ext>
                </a:extLst>
              </p:cNvPr>
              <p:cNvSpPr>
                <a:spLocks noRot="1" noChangeAspect="1" noMove="1" noResize="1" noEditPoints="1" noAdjustHandles="1" noChangeArrowheads="1" noChangeShapeType="1" noTextEdit="1"/>
              </p:cNvSpPr>
              <p:nvPr/>
            </p:nvSpPr>
            <p:spPr>
              <a:xfrm>
                <a:off x="8035799" y="4085965"/>
                <a:ext cx="703654" cy="646331"/>
              </a:xfrm>
              <a:prstGeom prst="rect">
                <a:avLst/>
              </a:prstGeom>
              <a:blipFill>
                <a:blip r:embed="rId6"/>
                <a:stretch>
                  <a:fillRect/>
                </a:stretch>
              </a:blipFill>
            </p:spPr>
            <p:txBody>
              <a:bodyPr/>
              <a:lstStyle/>
              <a:p>
                <a:r>
                  <a:rPr lang="en-US">
                    <a:noFill/>
                  </a:rPr>
                  <a:t> </a:t>
                </a:r>
              </a:p>
            </p:txBody>
          </p:sp>
        </mc:Fallback>
      </mc:AlternateContent>
      <p:sp>
        <p:nvSpPr>
          <p:cNvPr id="8" name="Arrow: Right 7">
            <a:extLst>
              <a:ext uri="{FF2B5EF4-FFF2-40B4-BE49-F238E27FC236}">
                <a16:creationId xmlns:a16="http://schemas.microsoft.com/office/drawing/2014/main" id="{85122102-2799-4165-9919-F53665FF3740}"/>
              </a:ext>
            </a:extLst>
          </p:cNvPr>
          <p:cNvSpPr/>
          <p:nvPr/>
        </p:nvSpPr>
        <p:spPr>
          <a:xfrm rot="19658786">
            <a:off x="8490117" y="4456767"/>
            <a:ext cx="1165879" cy="385746"/>
          </a:xfrm>
          <a:prstGeom prst="rightArrow">
            <a:avLst/>
          </a:pr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290C3095-A254-44ED-8C92-D8813AC4199B}"/>
              </a:ext>
            </a:extLst>
          </p:cNvPr>
          <p:cNvSpPr/>
          <p:nvPr/>
        </p:nvSpPr>
        <p:spPr>
          <a:xfrm rot="19305204">
            <a:off x="8972554" y="4527968"/>
            <a:ext cx="1812661" cy="385746"/>
          </a:xfrm>
          <a:prstGeom prst="rightArrow">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9102FAB3-8430-4BE4-BDFD-A4ECF5EDD816}"/>
              </a:ext>
            </a:extLst>
          </p:cNvPr>
          <p:cNvSpPr/>
          <p:nvPr/>
        </p:nvSpPr>
        <p:spPr>
          <a:xfrm rot="18073797">
            <a:off x="10269976" y="4085989"/>
            <a:ext cx="1437864" cy="385746"/>
          </a:xfrm>
          <a:prstGeom prst="rightArrow">
            <a:avLst/>
          </a:pr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F7B59FBD-EAD4-4EDA-89D7-6738E4863F29}"/>
              </a:ext>
            </a:extLst>
          </p:cNvPr>
          <p:cNvSpPr/>
          <p:nvPr/>
        </p:nvSpPr>
        <p:spPr>
          <a:xfrm rot="17337217">
            <a:off x="10974521" y="3599545"/>
            <a:ext cx="1870112" cy="385746"/>
          </a:xfrm>
          <a:prstGeom prst="rightArrow">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DF43E478-698C-4FA9-9286-C28B6013F09D}"/>
              </a:ext>
            </a:extLst>
          </p:cNvPr>
          <p:cNvSpPr/>
          <p:nvPr/>
        </p:nvSpPr>
        <p:spPr>
          <a:xfrm rot="17337217">
            <a:off x="11494203" y="2927750"/>
            <a:ext cx="2568736" cy="385746"/>
          </a:xfrm>
          <a:prstGeom prst="rightArrow">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8D56CEEE-3531-4B17-874B-F3F05337796B}"/>
                  </a:ext>
                </a:extLst>
              </p:cNvPr>
              <p:cNvSpPr txBox="1"/>
              <p:nvPr/>
            </p:nvSpPr>
            <p:spPr>
              <a:xfrm>
                <a:off x="8309747" y="6541927"/>
                <a:ext cx="5287152"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1" i="1" smtClean="0">
                          <a:solidFill>
                            <a:schemeClr val="accent4"/>
                          </a:solidFill>
                          <a:latin typeface="Cambria Math" panose="02040503050406030204" pitchFamily="18" charset="0"/>
                        </a:rPr>
                        <m:t>𝑫𝑰𝑽𝑻</m:t>
                      </m:r>
                      <m:r>
                        <a:rPr lang="en-US" sz="3200" b="0" i="1" smtClean="0">
                          <a:latin typeface="Cambria Math" panose="02040503050406030204" pitchFamily="18" charset="0"/>
                        </a:rPr>
                        <m:t>=</m:t>
                      </m:r>
                      <m:sSub>
                        <m:sSubPr>
                          <m:ctrlPr>
                            <a:rPr lang="en-US" sz="3200" b="1" i="1" dirty="0" smtClean="0">
                              <a:solidFill>
                                <a:schemeClr val="tx1">
                                  <a:lumMod val="75000"/>
                                </a:schemeClr>
                              </a:solidFill>
                              <a:latin typeface="Cambria Math" panose="02040503050406030204" pitchFamily="18" charset="0"/>
                            </a:rPr>
                          </m:ctrlPr>
                        </m:sSubPr>
                        <m:e>
                          <m:r>
                            <a:rPr lang="en-US" sz="3200" b="1" i="1" dirty="0" smtClean="0">
                              <a:solidFill>
                                <a:schemeClr val="tx1">
                                  <a:lumMod val="75000"/>
                                </a:schemeClr>
                              </a:solidFill>
                              <a:latin typeface="Cambria Math" panose="02040503050406030204" pitchFamily="18" charset="0"/>
                            </a:rPr>
                            <m:t>𝑫𝑰𝑽𝑻</m:t>
                          </m:r>
                        </m:e>
                        <m:sub>
                          <m:r>
                            <a:rPr lang="en-US" sz="3200" b="1" i="1" dirty="0" smtClean="0">
                              <a:solidFill>
                                <a:schemeClr val="tx1">
                                  <a:lumMod val="75000"/>
                                </a:schemeClr>
                              </a:solidFill>
                              <a:latin typeface="Cambria Math" panose="02040503050406030204" pitchFamily="18" charset="0"/>
                            </a:rPr>
                            <m:t>𝑰𝑵𝑻</m:t>
                          </m:r>
                        </m:sub>
                      </m:sSub>
                      <m:r>
                        <a:rPr lang="en-US" sz="3200" b="0" i="1" dirty="0" smtClean="0">
                          <a:latin typeface="Cambria Math" panose="02040503050406030204" pitchFamily="18" charset="0"/>
                        </a:rPr>
                        <m:t>+</m:t>
                      </m:r>
                      <m:sSub>
                        <m:sSubPr>
                          <m:ctrlPr>
                            <a:rPr lang="en-US" sz="3200" b="1" i="1" dirty="0" smtClean="0">
                              <a:solidFill>
                                <a:schemeClr val="accent1"/>
                              </a:solidFill>
                              <a:latin typeface="Cambria Math" panose="02040503050406030204" pitchFamily="18" charset="0"/>
                            </a:rPr>
                          </m:ctrlPr>
                        </m:sSubPr>
                        <m:e>
                          <m:r>
                            <a:rPr lang="en-US" sz="3200" b="1" i="1" dirty="0">
                              <a:solidFill>
                                <a:schemeClr val="accent1"/>
                              </a:solidFill>
                              <a:latin typeface="Cambria Math" panose="02040503050406030204" pitchFamily="18" charset="0"/>
                            </a:rPr>
                            <m:t>𝑫𝑰𝑽𝑻</m:t>
                          </m:r>
                        </m:e>
                        <m:sub>
                          <m:r>
                            <a:rPr lang="en-US" sz="3200" b="1" i="1" dirty="0" smtClean="0">
                              <a:solidFill>
                                <a:schemeClr val="accent1"/>
                              </a:solidFill>
                              <a:latin typeface="Cambria Math" panose="02040503050406030204" pitchFamily="18" charset="0"/>
                            </a:rPr>
                            <m:t>𝑩𝑮</m:t>
                          </m:r>
                        </m:sub>
                      </m:sSub>
                    </m:oMath>
                  </m:oMathPara>
                </a14:m>
                <a:endParaRPr lang="en-US" sz="3200" b="1" dirty="0"/>
              </a:p>
            </p:txBody>
          </p:sp>
        </mc:Choice>
        <mc:Fallback xmlns="">
          <p:sp>
            <p:nvSpPr>
              <p:cNvPr id="24" name="TextBox 23">
                <a:extLst>
                  <a:ext uri="{FF2B5EF4-FFF2-40B4-BE49-F238E27FC236}">
                    <a16:creationId xmlns:a16="http://schemas.microsoft.com/office/drawing/2014/main" id="{8D56CEEE-3531-4B17-874B-F3F05337796B}"/>
                  </a:ext>
                </a:extLst>
              </p:cNvPr>
              <p:cNvSpPr txBox="1">
                <a:spLocks noRot="1" noChangeAspect="1" noMove="1" noResize="1" noEditPoints="1" noAdjustHandles="1" noChangeArrowheads="1" noChangeShapeType="1" noTextEdit="1"/>
              </p:cNvSpPr>
              <p:nvPr/>
            </p:nvSpPr>
            <p:spPr>
              <a:xfrm>
                <a:off x="8309747" y="6541927"/>
                <a:ext cx="5287152" cy="492443"/>
              </a:xfrm>
              <a:prstGeom prst="rect">
                <a:avLst/>
              </a:prstGeom>
              <a:blipFill>
                <a:blip r:embed="rId7"/>
                <a:stretch>
                  <a:fillRect/>
                </a:stretch>
              </a:blipFill>
            </p:spPr>
            <p:txBody>
              <a:bodyPr/>
              <a:lstStyle/>
              <a:p>
                <a:r>
                  <a:rPr lang="en-US">
                    <a:noFill/>
                  </a:rPr>
                  <a:t> </a:t>
                </a:r>
              </a:p>
            </p:txBody>
          </p:sp>
        </mc:Fallback>
      </mc:AlternateContent>
      <p:sp>
        <p:nvSpPr>
          <p:cNvPr id="25" name="Arrow: Right 24">
            <a:extLst>
              <a:ext uri="{FF2B5EF4-FFF2-40B4-BE49-F238E27FC236}">
                <a16:creationId xmlns:a16="http://schemas.microsoft.com/office/drawing/2014/main" id="{16510118-3E5F-49ED-89D6-BE14E2FAA886}"/>
              </a:ext>
            </a:extLst>
          </p:cNvPr>
          <p:cNvSpPr/>
          <p:nvPr/>
        </p:nvSpPr>
        <p:spPr>
          <a:xfrm rot="961877">
            <a:off x="10284328" y="5103404"/>
            <a:ext cx="1165879" cy="385746"/>
          </a:xfrm>
          <a:prstGeom prst="rightArrow">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8ABEBBE5-81EC-4F8A-BDBD-EB7924C29C31}"/>
              </a:ext>
            </a:extLst>
          </p:cNvPr>
          <p:cNvSpPr/>
          <p:nvPr/>
        </p:nvSpPr>
        <p:spPr>
          <a:xfrm rot="21141878">
            <a:off x="11460449" y="4781625"/>
            <a:ext cx="1165879" cy="385746"/>
          </a:xfrm>
          <a:prstGeom prst="rightArrow">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Right 26">
            <a:extLst>
              <a:ext uri="{FF2B5EF4-FFF2-40B4-BE49-F238E27FC236}">
                <a16:creationId xmlns:a16="http://schemas.microsoft.com/office/drawing/2014/main" id="{A59CB5EF-E181-48F3-9138-82FED75D9106}"/>
              </a:ext>
            </a:extLst>
          </p:cNvPr>
          <p:cNvSpPr/>
          <p:nvPr/>
        </p:nvSpPr>
        <p:spPr>
          <a:xfrm rot="21141878">
            <a:off x="10053205" y="3186586"/>
            <a:ext cx="1165879" cy="385746"/>
          </a:xfrm>
          <a:prstGeom prst="rightArrow">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Right 27">
            <a:extLst>
              <a:ext uri="{FF2B5EF4-FFF2-40B4-BE49-F238E27FC236}">
                <a16:creationId xmlns:a16="http://schemas.microsoft.com/office/drawing/2014/main" id="{0AC38662-12EF-45DC-8D2F-244EB15A94AC}"/>
              </a:ext>
            </a:extLst>
          </p:cNvPr>
          <p:cNvSpPr/>
          <p:nvPr/>
        </p:nvSpPr>
        <p:spPr>
          <a:xfrm rot="21141878">
            <a:off x="11412140" y="2040876"/>
            <a:ext cx="1165879" cy="385746"/>
          </a:xfrm>
          <a:prstGeom prst="rightArrow">
            <a:avLst/>
          </a:prstGeom>
          <a:solidFill>
            <a:schemeClr val="tx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09C87D56-7690-471E-A61D-D79D73296F7A}"/>
              </a:ext>
            </a:extLst>
          </p:cNvPr>
          <p:cNvSpPr/>
          <p:nvPr/>
        </p:nvSpPr>
        <p:spPr>
          <a:xfrm rot="20285385">
            <a:off x="8639422" y="2739299"/>
            <a:ext cx="1165879" cy="385746"/>
          </a:xfrm>
          <a:prstGeom prst="rightArrow">
            <a:avLst/>
          </a:prstGeom>
          <a:solidFill>
            <a:schemeClr val="accent1">
              <a:alpha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D3C37B84-D5AC-4C4A-84AB-529658C4C24C}"/>
              </a:ext>
            </a:extLst>
          </p:cNvPr>
          <p:cNvSpPr/>
          <p:nvPr/>
        </p:nvSpPr>
        <p:spPr>
          <a:xfrm rot="20285385">
            <a:off x="10099807" y="2082954"/>
            <a:ext cx="1165879" cy="385746"/>
          </a:xfrm>
          <a:prstGeom prst="rightArrow">
            <a:avLst/>
          </a:prstGeom>
          <a:solidFill>
            <a:schemeClr val="accent1">
              <a:alpha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F90A4FC9-C167-4F53-975A-895F9270B627}"/>
              </a:ext>
            </a:extLst>
          </p:cNvPr>
          <p:cNvSpPr/>
          <p:nvPr/>
        </p:nvSpPr>
        <p:spPr>
          <a:xfrm rot="20285385">
            <a:off x="11070217" y="5696390"/>
            <a:ext cx="1165879" cy="385746"/>
          </a:xfrm>
          <a:prstGeom prst="rightArrow">
            <a:avLst/>
          </a:prstGeom>
          <a:solidFill>
            <a:schemeClr val="accent1">
              <a:alpha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a16="http://schemas.microsoft.com/office/drawing/2014/main" id="{2C09EEE1-3DD0-4AF3-B2C1-02C735C6D35A}"/>
              </a:ext>
            </a:extLst>
          </p:cNvPr>
          <p:cNvSpPr/>
          <p:nvPr/>
        </p:nvSpPr>
        <p:spPr>
          <a:xfrm rot="20285385">
            <a:off x="12628207" y="5026416"/>
            <a:ext cx="1165879" cy="385746"/>
          </a:xfrm>
          <a:prstGeom prst="rightArrow">
            <a:avLst/>
          </a:prstGeom>
          <a:solidFill>
            <a:schemeClr val="accent1">
              <a:alpha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9" name="Rectangle 28">
                <a:extLst>
                  <a:ext uri="{FF2B5EF4-FFF2-40B4-BE49-F238E27FC236}">
                    <a16:creationId xmlns:a16="http://schemas.microsoft.com/office/drawing/2014/main" id="{DAB39017-331F-439E-90F9-A178A7C7D00C}"/>
                  </a:ext>
                </a:extLst>
              </p:cNvPr>
              <p:cNvSpPr/>
              <p:nvPr/>
            </p:nvSpPr>
            <p:spPr>
              <a:xfrm>
                <a:off x="8817151" y="3261670"/>
                <a:ext cx="692947"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3600" i="1" smtClean="0">
                              <a:solidFill>
                                <a:schemeClr val="bg2">
                                  <a:lumMod val="75000"/>
                                </a:schemeClr>
                              </a:solidFill>
                              <a:latin typeface="Cambria Math" panose="02040503050406030204" pitchFamily="18" charset="0"/>
                            </a:rPr>
                          </m:ctrlPr>
                        </m:sSubPr>
                        <m:e>
                          <m:r>
                            <a:rPr lang="en-US" sz="3600" i="1">
                              <a:solidFill>
                                <a:schemeClr val="bg2">
                                  <a:lumMod val="75000"/>
                                </a:schemeClr>
                              </a:solidFill>
                              <a:latin typeface="Cambria Math" panose="02040503050406030204" pitchFamily="18" charset="0"/>
                            </a:rPr>
                            <m:t>𝑡</m:t>
                          </m:r>
                        </m:e>
                        <m:sub>
                          <m:r>
                            <a:rPr lang="en-US" sz="3600" b="0" i="1" smtClean="0">
                              <a:solidFill>
                                <a:schemeClr val="bg2">
                                  <a:lumMod val="75000"/>
                                </a:schemeClr>
                              </a:solidFill>
                              <a:latin typeface="Cambria Math" panose="02040503050406030204" pitchFamily="18" charset="0"/>
                            </a:rPr>
                            <m:t>1</m:t>
                          </m:r>
                        </m:sub>
                      </m:sSub>
                    </m:oMath>
                  </m:oMathPara>
                </a14:m>
                <a:endParaRPr lang="en-US" sz="3600" dirty="0"/>
              </a:p>
            </p:txBody>
          </p:sp>
        </mc:Choice>
        <mc:Fallback xmlns="">
          <p:sp>
            <p:nvSpPr>
              <p:cNvPr id="29" name="Rectangle 28">
                <a:extLst>
                  <a:ext uri="{FF2B5EF4-FFF2-40B4-BE49-F238E27FC236}">
                    <a16:creationId xmlns:a16="http://schemas.microsoft.com/office/drawing/2014/main" id="{DAB39017-331F-439E-90F9-A178A7C7D00C}"/>
                  </a:ext>
                </a:extLst>
              </p:cNvPr>
              <p:cNvSpPr>
                <a:spLocks noRot="1" noChangeAspect="1" noMove="1" noResize="1" noEditPoints="1" noAdjustHandles="1" noChangeArrowheads="1" noChangeShapeType="1" noTextEdit="1"/>
              </p:cNvSpPr>
              <p:nvPr/>
            </p:nvSpPr>
            <p:spPr>
              <a:xfrm>
                <a:off x="8817151" y="3261670"/>
                <a:ext cx="692947" cy="646331"/>
              </a:xfrm>
              <a:prstGeom prst="rect">
                <a:avLst/>
              </a:prstGeom>
              <a:blipFill>
                <a:blip r:embed="rId8"/>
                <a:stretch>
                  <a:fillRect/>
                </a:stretch>
              </a:blipFill>
            </p:spPr>
            <p:txBody>
              <a:bodyPr/>
              <a:lstStyle/>
              <a:p>
                <a:r>
                  <a:rPr lang="en-US">
                    <a:noFill/>
                  </a:rPr>
                  <a:t> </a:t>
                </a:r>
              </a:p>
            </p:txBody>
          </p:sp>
        </mc:Fallback>
      </mc:AlternateContent>
      <p:sp>
        <p:nvSpPr>
          <p:cNvPr id="32" name="TextBox 31">
            <a:extLst>
              <a:ext uri="{FF2B5EF4-FFF2-40B4-BE49-F238E27FC236}">
                <a16:creationId xmlns:a16="http://schemas.microsoft.com/office/drawing/2014/main" id="{38E7BE86-9AD9-4FFA-94B4-CF346867B5B6}"/>
              </a:ext>
            </a:extLst>
          </p:cNvPr>
          <p:cNvSpPr txBox="1"/>
          <p:nvPr/>
        </p:nvSpPr>
        <p:spPr>
          <a:xfrm>
            <a:off x="4479926" y="253384"/>
            <a:ext cx="4036682"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A conceptual model</a:t>
            </a:r>
          </a:p>
        </p:txBody>
      </p:sp>
    </p:spTree>
    <p:custDataLst>
      <p:tags r:id="rId1"/>
    </p:custDataLst>
    <p:extLst>
      <p:ext uri="{BB962C8B-B14F-4D97-AF65-F5344CB8AC3E}">
        <p14:creationId xmlns:p14="http://schemas.microsoft.com/office/powerpoint/2010/main" val="3636785271"/>
      </p:ext>
    </p:extLst>
  </p:cSld>
  <p:clrMapOvr>
    <a:masterClrMapping/>
  </p:clrMapOvr>
  <mc:AlternateContent xmlns:mc="http://schemas.openxmlformats.org/markup-compatibility/2006" xmlns:p14="http://schemas.microsoft.com/office/powerpoint/2010/main">
    <mc:Choice Requires="p14">
      <p:transition spd="slow" p14:dur="2000" advTm="111430"/>
    </mc:Choice>
    <mc:Fallback xmlns="">
      <p:transition spd="slow" advTm="1114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E7A4BB3-E848-5A44-82DF-322201952CD8}" type="slidenum">
              <a:rPr lang="en-US" smtClean="0"/>
              <a:pPr/>
              <a:t>7</a:t>
            </a:fld>
            <a:endParaRPr lang="en-US" dirty="0"/>
          </a:p>
        </p:txBody>
      </p:sp>
      <p:sp>
        <p:nvSpPr>
          <p:cNvPr id="6" name="Rectangle 5"/>
          <p:cNvSpPr/>
          <p:nvPr/>
        </p:nvSpPr>
        <p:spPr>
          <a:xfrm>
            <a:off x="1208750" y="188105"/>
            <a:ext cx="1584960" cy="1304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A88F37B-CA9F-4B1A-B8A5-61DF59FBB9FE}"/>
                  </a:ext>
                </a:extLst>
              </p:cNvPr>
              <p:cNvSpPr txBox="1"/>
              <p:nvPr/>
            </p:nvSpPr>
            <p:spPr>
              <a:xfrm>
                <a:off x="4618712" y="899734"/>
                <a:ext cx="4816831"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200" b="1" i="1" smtClean="0">
                          <a:latin typeface="Cambria Math" panose="02040503050406030204" pitchFamily="18" charset="0"/>
                          <a:ea typeface="Cambria Math" panose="02040503050406030204" pitchFamily="18" charset="0"/>
                        </a:rPr>
                        <m:t>𝜵</m:t>
                      </m:r>
                      <m:r>
                        <a:rPr lang="en-US" sz="3200" b="1" i="1" smtClean="0">
                          <a:latin typeface="Cambria Math" panose="02040503050406030204" pitchFamily="18" charset="0"/>
                          <a:ea typeface="Cambria Math" panose="02040503050406030204" pitchFamily="18" charset="0"/>
                        </a:rPr>
                        <m:t>∙</m:t>
                      </m:r>
                      <m:d>
                        <m:dPr>
                          <m:ctrlPr>
                            <a:rPr lang="en-US" sz="3200" b="0" i="1" smtClean="0">
                              <a:latin typeface="Cambria Math" panose="02040503050406030204" pitchFamily="18" charset="0"/>
                              <a:ea typeface="Cambria Math" panose="02040503050406030204" pitchFamily="18" charset="0"/>
                            </a:rPr>
                          </m:ctrlPr>
                        </m:dPr>
                        <m:e>
                          <m:r>
                            <a:rPr lang="en-US" sz="3200" b="1" i="1" smtClean="0">
                              <a:solidFill>
                                <a:schemeClr val="accent2"/>
                              </a:solidFill>
                              <a:latin typeface="Cambria Math" panose="02040503050406030204" pitchFamily="18" charset="0"/>
                              <a:ea typeface="Cambria Math" panose="02040503050406030204" pitchFamily="18" charset="0"/>
                            </a:rPr>
                            <m:t>𝑫𝑰𝑽</m:t>
                          </m:r>
                          <m:r>
                            <a:rPr lang="en-US" sz="3200" b="0" i="1" smtClean="0">
                              <a:solidFill>
                                <a:schemeClr val="accent2"/>
                              </a:solidFill>
                              <a:latin typeface="Cambria Math" panose="02040503050406030204" pitchFamily="18" charset="0"/>
                              <a:ea typeface="Cambria Math" panose="02040503050406030204" pitchFamily="18" charset="0"/>
                            </a:rPr>
                            <m:t>𝑇</m:t>
                          </m:r>
                        </m:e>
                      </m:d>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𝑑𝑖𝑣</m:t>
                      </m:r>
                      <m:r>
                        <a:rPr lang="en-US" sz="3200" b="0" i="1" smtClean="0">
                          <a:latin typeface="Cambria Math" panose="02040503050406030204" pitchFamily="18" charset="0"/>
                          <a:ea typeface="Cambria Math" panose="02040503050406030204" pitchFamily="18" charset="0"/>
                        </a:rPr>
                        <m:t> ≈</m:t>
                      </m:r>
                      <m:r>
                        <a:rPr lang="en-US" sz="3200" b="0" i="1" smtClean="0">
                          <a:latin typeface="Cambria Math" panose="02040503050406030204" pitchFamily="18" charset="0"/>
                          <a:ea typeface="Cambria Math" panose="02040503050406030204" pitchFamily="18" charset="0"/>
                        </a:rPr>
                        <m:t>𝐸</m:t>
                      </m:r>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𝑃</m:t>
                      </m:r>
                    </m:oMath>
                  </m:oMathPara>
                </a14:m>
                <a:endParaRPr lang="en-US" sz="3200" dirty="0"/>
              </a:p>
            </p:txBody>
          </p:sp>
        </mc:Choice>
        <mc:Fallback xmlns="">
          <p:sp>
            <p:nvSpPr>
              <p:cNvPr id="4" name="TextBox 3">
                <a:extLst>
                  <a:ext uri="{FF2B5EF4-FFF2-40B4-BE49-F238E27FC236}">
                    <a16:creationId xmlns:a16="http://schemas.microsoft.com/office/drawing/2014/main" id="{EA88F37B-CA9F-4B1A-B8A5-61DF59FBB9FE}"/>
                  </a:ext>
                </a:extLst>
              </p:cNvPr>
              <p:cNvSpPr txBox="1">
                <a:spLocks noRot="1" noChangeAspect="1" noMove="1" noResize="1" noEditPoints="1" noAdjustHandles="1" noChangeArrowheads="1" noChangeShapeType="1" noTextEdit="1"/>
              </p:cNvSpPr>
              <p:nvPr/>
            </p:nvSpPr>
            <p:spPr>
              <a:xfrm>
                <a:off x="4618712" y="899734"/>
                <a:ext cx="4816831" cy="492443"/>
              </a:xfrm>
              <a:prstGeom prst="rect">
                <a:avLst/>
              </a:prstGeom>
              <a:blipFill>
                <a:blip r:embed="rId2"/>
                <a:stretch>
                  <a:fillRect/>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C6E439AF-2481-4D6A-AE16-C50519A5478B}"/>
              </a:ext>
            </a:extLst>
          </p:cNvPr>
          <p:cNvSpPr txBox="1"/>
          <p:nvPr/>
        </p:nvSpPr>
        <p:spPr>
          <a:xfrm>
            <a:off x="1472738" y="153861"/>
            <a:ext cx="7478329"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Large scale constrain on moisture flux</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9110441-B279-4A1C-AD79-73BD9703D93A}"/>
                  </a:ext>
                </a:extLst>
              </p:cNvPr>
              <p:cNvSpPr txBox="1"/>
              <p:nvPr/>
            </p:nvSpPr>
            <p:spPr>
              <a:xfrm>
                <a:off x="4790279" y="4093338"/>
                <a:ext cx="2116733" cy="3399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b="1" i="1" smtClean="0">
                              <a:latin typeface="Cambria Math" panose="02040503050406030204" pitchFamily="18" charset="0"/>
                              <a:ea typeface="Cambria Math" panose="02040503050406030204" pitchFamily="18" charset="0"/>
                            </a:rPr>
                          </m:ctrlPr>
                        </m:sSupPr>
                        <m:e>
                          <m:r>
                            <a:rPr lang="en-US" b="1" i="1">
                              <a:latin typeface="Cambria Math" panose="02040503050406030204" pitchFamily="18" charset="0"/>
                              <a:ea typeface="Cambria Math" panose="02040503050406030204" pitchFamily="18" charset="0"/>
                            </a:rPr>
                            <m:t>𝜵</m:t>
                          </m:r>
                        </m:e>
                        <m:sup>
                          <m:r>
                            <a:rPr lang="en-US" b="1" i="1" smtClean="0">
                              <a:latin typeface="Cambria Math" panose="02040503050406030204" pitchFamily="18" charset="0"/>
                              <a:ea typeface="Cambria Math" panose="02040503050406030204" pitchFamily="18" charset="0"/>
                            </a:rPr>
                            <m:t>𝟐</m:t>
                          </m:r>
                        </m:sup>
                      </m:sSup>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𝜑</m:t>
                              </m:r>
                            </m:e>
                            <m:sub>
                              <m:r>
                                <a:rPr lang="en-US" b="0" i="1" smtClean="0">
                                  <a:latin typeface="Cambria Math" panose="02040503050406030204" pitchFamily="18" charset="0"/>
                                  <a:ea typeface="Cambria Math" panose="02040503050406030204" pitchFamily="18" charset="0"/>
                                </a:rPr>
                                <m:t>𝐴𝑅</m:t>
                              </m:r>
                            </m:sub>
                          </m:sSub>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𝑑𝑖𝑣</m:t>
                          </m:r>
                        </m:e>
                        <m:sub>
                          <m:r>
                            <a:rPr lang="en-US" b="0" i="1" smtClean="0">
                              <a:latin typeface="Cambria Math" panose="02040503050406030204" pitchFamily="18" charset="0"/>
                              <a:ea typeface="Cambria Math" panose="02040503050406030204" pitchFamily="18" charset="0"/>
                            </a:rPr>
                            <m:t>𝐴𝑅</m:t>
                          </m:r>
                        </m:sub>
                      </m:sSub>
                    </m:oMath>
                  </m:oMathPara>
                </a14:m>
                <a:endParaRPr lang="en-US" dirty="0"/>
              </a:p>
            </p:txBody>
          </p:sp>
        </mc:Choice>
        <mc:Fallback xmlns="">
          <p:sp>
            <p:nvSpPr>
              <p:cNvPr id="9" name="TextBox 8">
                <a:extLst>
                  <a:ext uri="{FF2B5EF4-FFF2-40B4-BE49-F238E27FC236}">
                    <a16:creationId xmlns:a16="http://schemas.microsoft.com/office/drawing/2014/main" id="{E9110441-B279-4A1C-AD79-73BD9703D93A}"/>
                  </a:ext>
                </a:extLst>
              </p:cNvPr>
              <p:cNvSpPr txBox="1">
                <a:spLocks noRot="1" noChangeAspect="1" noMove="1" noResize="1" noEditPoints="1" noAdjustHandles="1" noChangeArrowheads="1" noChangeShapeType="1" noTextEdit="1"/>
              </p:cNvSpPr>
              <p:nvPr/>
            </p:nvSpPr>
            <p:spPr>
              <a:xfrm>
                <a:off x="4790279" y="4093338"/>
                <a:ext cx="2116733" cy="339965"/>
              </a:xfrm>
              <a:prstGeom prst="rect">
                <a:avLst/>
              </a:prstGeom>
              <a:blipFill>
                <a:blip r:embed="rId3"/>
                <a:stretch>
                  <a:fillRect l="-2305" r="-288" b="-2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7C33E544-9CCA-4642-862F-B64FF58EFA91}"/>
                  </a:ext>
                </a:extLst>
              </p:cNvPr>
              <p:cNvSpPr/>
              <p:nvPr/>
            </p:nvSpPr>
            <p:spPr>
              <a:xfrm>
                <a:off x="4395128" y="5676419"/>
                <a:ext cx="2670283" cy="4247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accent2"/>
                              </a:solidFill>
                              <a:latin typeface="Cambria Math" panose="02040503050406030204" pitchFamily="18" charset="0"/>
                            </a:rPr>
                          </m:ctrlPr>
                        </m:sSubPr>
                        <m:e>
                          <m:r>
                            <a:rPr lang="en-US" b="1" i="1">
                              <a:solidFill>
                                <a:schemeClr val="accent2"/>
                              </a:solidFill>
                              <a:latin typeface="Cambria Math" panose="02040503050406030204" pitchFamily="18" charset="0"/>
                            </a:rPr>
                            <m:t>𝑫𝑰𝑽𝑻</m:t>
                          </m:r>
                        </m:e>
                        <m:sub>
                          <m:r>
                            <a:rPr lang="en-US" b="1" i="1" smtClean="0">
                              <a:solidFill>
                                <a:schemeClr val="accent2"/>
                              </a:solidFill>
                              <a:latin typeface="Cambria Math" panose="02040503050406030204" pitchFamily="18" charset="0"/>
                            </a:rPr>
                            <m:t>𝑨𝑹</m:t>
                          </m:r>
                        </m:sub>
                      </m:sSub>
                      <m:r>
                        <a:rPr lang="en-US" b="0" i="1" smtClean="0">
                          <a:latin typeface="Cambria Math" panose="02040503050406030204" pitchFamily="18" charset="0"/>
                        </a:rPr>
                        <m:t>=</m:t>
                      </m:r>
                      <m:r>
                        <a:rPr lang="en-US" b="1" i="1" smtClean="0">
                          <a:solidFill>
                            <a:schemeClr val="accent2"/>
                          </a:solidFill>
                          <a:latin typeface="Cambria Math" panose="02040503050406030204" pitchFamily="18" charset="0"/>
                          <a:ea typeface="Cambria Math" panose="02040503050406030204" pitchFamily="18" charset="0"/>
                        </a:rPr>
                        <m:t>𝜵</m:t>
                      </m:r>
                      <m:r>
                        <a:rPr lang="en-US" b="1" i="1" smtClean="0">
                          <a:solidFill>
                            <a:schemeClr val="accent2"/>
                          </a:solidFill>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𝜑</m:t>
                              </m:r>
                            </m:e>
                            <m:sub>
                              <m:r>
                                <a:rPr lang="en-US" i="1">
                                  <a:latin typeface="Cambria Math" panose="02040503050406030204" pitchFamily="18" charset="0"/>
                                  <a:ea typeface="Cambria Math" panose="02040503050406030204" pitchFamily="18" charset="0"/>
                                </a:rPr>
                                <m:t>𝐴𝑅</m:t>
                              </m:r>
                            </m:sub>
                          </m:sSub>
                        </m:e>
                      </m:d>
                    </m:oMath>
                  </m:oMathPara>
                </a14:m>
                <a:endParaRPr lang="en-US" dirty="0"/>
              </a:p>
            </p:txBody>
          </p:sp>
        </mc:Choice>
        <mc:Fallback xmlns="">
          <p:sp>
            <p:nvSpPr>
              <p:cNvPr id="11" name="Rectangle 10">
                <a:extLst>
                  <a:ext uri="{FF2B5EF4-FFF2-40B4-BE49-F238E27FC236}">
                    <a16:creationId xmlns:a16="http://schemas.microsoft.com/office/drawing/2014/main" id="{7C33E544-9CCA-4642-862F-B64FF58EFA91}"/>
                  </a:ext>
                </a:extLst>
              </p:cNvPr>
              <p:cNvSpPr>
                <a:spLocks noRot="1" noChangeAspect="1" noMove="1" noResize="1" noEditPoints="1" noAdjustHandles="1" noChangeArrowheads="1" noChangeShapeType="1" noTextEdit="1"/>
              </p:cNvSpPr>
              <p:nvPr/>
            </p:nvSpPr>
            <p:spPr>
              <a:xfrm>
                <a:off x="4395128" y="5676419"/>
                <a:ext cx="2670283" cy="424732"/>
              </a:xfrm>
              <a:prstGeom prst="rect">
                <a:avLst/>
              </a:prstGeom>
              <a:blipFill>
                <a:blip r:embed="rId4"/>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FFC5A900-D1FD-43D9-A730-8FD4D05A40D1}"/>
                  </a:ext>
                </a:extLst>
              </p:cNvPr>
              <p:cNvSpPr/>
              <p:nvPr/>
            </p:nvSpPr>
            <p:spPr>
              <a:xfrm>
                <a:off x="1313875" y="3056448"/>
                <a:ext cx="7315200" cy="581249"/>
              </a:xfrm>
              <a:prstGeom prst="rect">
                <a:avLst/>
              </a:prstGeom>
            </p:spPr>
            <p:txBody>
              <a:bodyPr>
                <a:spAutoFit/>
              </a:bodyPr>
              <a:lstStyle/>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kern="0" dirty="0">
                    <a:solidFill>
                      <a:schemeClr val="tx1">
                        <a:lumMod val="75000"/>
                      </a:schemeClr>
                    </a:solidFill>
                    <a:latin typeface="Gill Sans MT" panose="020B0502020104020203" pitchFamily="34" charset="0"/>
                    <a:ea typeface="ＭＳ Ｐゴシック" pitchFamily="34" charset="-128"/>
                  </a:rPr>
                  <a:t>Moisture flux potential </a:t>
                </a:r>
                <a14:m>
                  <m:oMath xmlns:m="http://schemas.openxmlformats.org/officeDocument/2006/math">
                    <m:d>
                      <m:dPr>
                        <m:ctrlPr>
                          <a:rPr lang="en-US" sz="2400" i="1">
                            <a:latin typeface="Cambria Math" panose="02040503050406030204" pitchFamily="18" charset="0"/>
                            <a:ea typeface="Cambria Math" panose="02040503050406030204" pitchFamily="18" charset="0"/>
                          </a:rPr>
                        </m:ctrlPr>
                      </m:dPr>
                      <m:e>
                        <m:r>
                          <a:rPr lang="en-US" sz="2400" i="1" smtClean="0">
                            <a:latin typeface="Cambria Math" panose="02040503050406030204" pitchFamily="18" charset="0"/>
                            <a:ea typeface="Cambria Math" panose="02040503050406030204" pitchFamily="18" charset="0"/>
                          </a:rPr>
                          <m:t>𝜑</m:t>
                        </m:r>
                      </m:e>
                    </m:d>
                    <m:r>
                      <a:rPr lang="en-US" sz="2400" i="1">
                        <a:latin typeface="Cambria Math" panose="02040503050406030204" pitchFamily="18" charset="0"/>
                        <a:ea typeface="Cambria Math" panose="02040503050406030204" pitchFamily="18" charset="0"/>
                      </a:rPr>
                      <m:t> </m:t>
                    </m:r>
                  </m:oMath>
                </a14:m>
                <a:r>
                  <a:rPr lang="en-US" sz="2400" kern="0" dirty="0">
                    <a:solidFill>
                      <a:schemeClr val="tx1">
                        <a:lumMod val="75000"/>
                      </a:schemeClr>
                    </a:solidFill>
                    <a:latin typeface="Gill Sans MT" panose="020B0502020104020203" pitchFamily="34" charset="0"/>
                    <a:ea typeface="ＭＳ Ｐゴシック" pitchFamily="34" charset="-128"/>
                  </a:rPr>
                  <a:t>can be partitioned into  </a:t>
                </a:r>
              </a:p>
            </p:txBody>
          </p:sp>
        </mc:Choice>
        <mc:Fallback xmlns="">
          <p:sp>
            <p:nvSpPr>
              <p:cNvPr id="13" name="Rectangle 12">
                <a:extLst>
                  <a:ext uri="{FF2B5EF4-FFF2-40B4-BE49-F238E27FC236}">
                    <a16:creationId xmlns:a16="http://schemas.microsoft.com/office/drawing/2014/main" id="{FFC5A900-D1FD-43D9-A730-8FD4D05A40D1}"/>
                  </a:ext>
                </a:extLst>
              </p:cNvPr>
              <p:cNvSpPr>
                <a:spLocks noRot="1" noChangeAspect="1" noMove="1" noResize="1" noEditPoints="1" noAdjustHandles="1" noChangeArrowheads="1" noChangeShapeType="1" noTextEdit="1"/>
              </p:cNvSpPr>
              <p:nvPr/>
            </p:nvSpPr>
            <p:spPr>
              <a:xfrm>
                <a:off x="1313875" y="3056448"/>
                <a:ext cx="7315200" cy="581249"/>
              </a:xfrm>
              <a:prstGeom prst="rect">
                <a:avLst/>
              </a:prstGeom>
              <a:blipFill>
                <a:blip r:embed="rId6"/>
                <a:stretch>
                  <a:fillRect b="-22917"/>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FF109CB8-D9B4-4B29-ABAB-684428FB530E}"/>
              </a:ext>
            </a:extLst>
          </p:cNvPr>
          <p:cNvSpPr/>
          <p:nvPr/>
        </p:nvSpPr>
        <p:spPr>
          <a:xfrm>
            <a:off x="1314893" y="5491526"/>
            <a:ext cx="2086243" cy="581249"/>
          </a:xfrm>
          <a:prstGeom prst="rect">
            <a:avLst/>
          </a:prstGeom>
        </p:spPr>
        <p:txBody>
          <a:bodyPr wrap="square">
            <a:spAutoFit/>
          </a:bodyPr>
          <a:lstStyle/>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kern="0" dirty="0">
                <a:solidFill>
                  <a:schemeClr val="tx1">
                    <a:lumMod val="75000"/>
                  </a:schemeClr>
                </a:solidFill>
                <a:latin typeface="Gill Sans MT" panose="020B0502020104020203" pitchFamily="34" charset="0"/>
                <a:ea typeface="ＭＳ Ｐゴシック" pitchFamily="34" charset="-128"/>
              </a:rPr>
              <a:t>Such that   </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595ECEDC-82C7-41FB-8E0E-9D30246C16DD}"/>
                  </a:ext>
                </a:extLst>
              </p:cNvPr>
              <p:cNvSpPr txBox="1"/>
              <p:nvPr/>
            </p:nvSpPr>
            <p:spPr>
              <a:xfrm>
                <a:off x="7422220" y="3934736"/>
                <a:ext cx="5983941" cy="65716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𝑤h𝑒𝑟𝑒</m:t>
                      </m:r>
                      <m:r>
                        <a:rPr lang="en-US" b="0" i="1" smtClean="0">
                          <a:latin typeface="Cambria Math" panose="02040503050406030204" pitchFamily="18" charset="0"/>
                        </a:rPr>
                        <m:t>   </m:t>
                      </m:r>
                      <m:d>
                        <m:dPr>
                          <m:begChr m:val="{"/>
                          <m:endChr m:val="}"/>
                          <m:ctrlPr>
                            <a:rPr lang="en-US" b="0" i="1" smtClean="0">
                              <a:latin typeface="Cambria Math" panose="02040503050406030204" pitchFamily="18" charset="0"/>
                            </a:rPr>
                          </m:ctrlPr>
                        </m:dPr>
                        <m:e>
                          <m:eqArr>
                            <m:eqArrPr>
                              <m:ctrlPr>
                                <a:rPr lang="en-US" i="1">
                                  <a:latin typeface="Cambria Math" panose="02040503050406030204" pitchFamily="18" charset="0"/>
                                  <a:ea typeface="Cambria Math" panose="02040503050406030204" pitchFamily="18" charset="0"/>
                                </a:rPr>
                              </m:ctrlPr>
                            </m:eqArrPr>
                            <m:e>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𝑑𝑖𝑣</m:t>
                                  </m:r>
                                </m:e>
                                <m:sub>
                                  <m:r>
                                    <a:rPr lang="en-US" i="1">
                                      <a:latin typeface="Cambria Math" panose="02040503050406030204" pitchFamily="18" charset="0"/>
                                      <a:ea typeface="Cambria Math" panose="02040503050406030204" pitchFamily="18" charset="0"/>
                                    </a:rPr>
                                    <m:t>𝐴𝑅</m:t>
                                  </m:r>
                                  <m:r>
                                    <a:rPr lang="en-US" i="1">
                                      <a:latin typeface="Cambria Math" panose="02040503050406030204" pitchFamily="18" charset="0"/>
                                      <a:ea typeface="Cambria Math" panose="02040503050406030204" pitchFamily="18" charset="0"/>
                                    </a:rPr>
                                    <m:t> </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𝑑𝑖𝑣</m:t>
                              </m:r>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𝑖𝑓</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𝐴𝑅</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𝑚𝑎𝑠𝑘</m:t>
                              </m:r>
                              <m:r>
                                <a:rPr lang="en-US" i="1">
                                  <a:latin typeface="Cambria Math" panose="02040503050406030204" pitchFamily="18" charset="0"/>
                                  <a:ea typeface="Cambria Math" panose="02040503050406030204" pitchFamily="18" charset="0"/>
                                </a:rPr>
                                <m:t>=1</m:t>
                              </m:r>
                            </m:e>
                            <m:e>
                              <m:r>
                                <m:rPr>
                                  <m:nor/>
                                </m:rPr>
                                <a:rPr lang="en-US" dirty="0">
                                  <a:ea typeface="Cambria Math" panose="02040503050406030204" pitchFamily="18" charset="0"/>
                                </a:rPr>
                                <m:t> </m:t>
                              </m:r>
                              <m:r>
                                <m:rPr>
                                  <m:nor/>
                                </m:rPr>
                                <a:rPr lang="en-US" dirty="0"/>
                                <m:t>               </m:t>
                              </m:r>
                              <m:r>
                                <m:rPr>
                                  <m:nor/>
                                </m:rPr>
                                <a:rPr lang="en-US" b="0" i="0" dirty="0" smtClean="0"/>
                                <m:t>0</m:t>
                              </m:r>
                              <m:r>
                                <m:rPr>
                                  <m:nor/>
                                </m:rPr>
                                <a:rPr lang="en-US" dirty="0"/>
                                <m:t>.0   </m:t>
                              </m:r>
                              <m:r>
                                <a:rPr lang="en-US" i="1">
                                  <a:latin typeface="Cambria Math" panose="02040503050406030204" pitchFamily="18" charset="0"/>
                                  <a:ea typeface="Cambria Math" panose="02040503050406030204" pitchFamily="18" charset="0"/>
                                </a:rPr>
                                <m:t>𝑖𝑓</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𝐴𝑅</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𝑚𝑎𝑠𝑘</m:t>
                              </m:r>
                              <m:r>
                                <a:rPr lang="en-US" i="1">
                                  <a:latin typeface="Cambria Math" panose="02040503050406030204" pitchFamily="18" charset="0"/>
                                  <a:ea typeface="Cambria Math" panose="02040503050406030204" pitchFamily="18" charset="0"/>
                                </a:rPr>
                                <m:t>=0</m:t>
                              </m:r>
                              <m:r>
                                <m:rPr>
                                  <m:nor/>
                                </m:rPr>
                                <a:rPr lang="en-US" dirty="0">
                                  <a:ea typeface="Cambria Math" panose="02040503050406030204" pitchFamily="18" charset="0"/>
                                </a:rPr>
                                <m:t> </m:t>
                              </m:r>
                            </m:e>
                          </m:eqArr>
                        </m:e>
                      </m:d>
                      <m:r>
                        <a:rPr lang="en-US" b="0" i="1" smtClean="0">
                          <a:latin typeface="Cambria Math" panose="02040503050406030204" pitchFamily="18" charset="0"/>
                        </a:rPr>
                        <m:t>  </m:t>
                      </m:r>
                    </m:oMath>
                  </m:oMathPara>
                </a14:m>
                <a:endParaRPr lang="en-US" dirty="0"/>
              </a:p>
            </p:txBody>
          </p:sp>
        </mc:Choice>
        <mc:Fallback xmlns="">
          <p:sp>
            <p:nvSpPr>
              <p:cNvPr id="16" name="TextBox 15">
                <a:extLst>
                  <a:ext uri="{FF2B5EF4-FFF2-40B4-BE49-F238E27FC236}">
                    <a16:creationId xmlns:a16="http://schemas.microsoft.com/office/drawing/2014/main" id="{595ECEDC-82C7-41FB-8E0E-9D30246C16DD}"/>
                  </a:ext>
                </a:extLst>
              </p:cNvPr>
              <p:cNvSpPr txBox="1">
                <a:spLocks noRot="1" noChangeAspect="1" noMove="1" noResize="1" noEditPoints="1" noAdjustHandles="1" noChangeArrowheads="1" noChangeShapeType="1" noTextEdit="1"/>
              </p:cNvSpPr>
              <p:nvPr/>
            </p:nvSpPr>
            <p:spPr>
              <a:xfrm>
                <a:off x="7422220" y="3934736"/>
                <a:ext cx="5983941" cy="657168"/>
              </a:xfrm>
              <a:prstGeom prst="rect">
                <a:avLst/>
              </a:prstGeom>
              <a:blipFill>
                <a:blip r:embed="rId7"/>
                <a:stretch>
                  <a:fillRect/>
                </a:stretch>
              </a:blipFill>
            </p:spPr>
            <p:txBody>
              <a:bodyPr/>
              <a:lstStyle/>
              <a:p>
                <a:r>
                  <a:rPr lang="en-US">
                    <a:noFill/>
                  </a:rPr>
                  <a:t> </a:t>
                </a:r>
              </a:p>
            </p:txBody>
          </p:sp>
        </mc:Fallback>
      </mc:AlternateContent>
      <p:sp>
        <p:nvSpPr>
          <p:cNvPr id="14" name="Title 3">
            <a:extLst>
              <a:ext uri="{FF2B5EF4-FFF2-40B4-BE49-F238E27FC236}">
                <a16:creationId xmlns:a16="http://schemas.microsoft.com/office/drawing/2014/main" id="{46798583-3003-4722-8C1D-4529861BCB52}"/>
              </a:ext>
            </a:extLst>
          </p:cNvPr>
          <p:cNvSpPr txBox="1">
            <a:spLocks/>
          </p:cNvSpPr>
          <p:nvPr/>
        </p:nvSpPr>
        <p:spPr>
          <a:xfrm>
            <a:off x="1338102" y="1450069"/>
            <a:ext cx="11696521" cy="1596912"/>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i="1" kern="0" dirty="0">
                <a:solidFill>
                  <a:schemeClr val="accent2"/>
                </a:solidFill>
                <a:latin typeface="Gill Sans MT" panose="020B0502020104020203" pitchFamily="34" charset="0"/>
                <a:ea typeface="ＭＳ Ｐゴシック" pitchFamily="34" charset="-128"/>
                <a:cs typeface="+mn-cs"/>
              </a:rPr>
              <a:t>DIVT</a:t>
            </a:r>
            <a:r>
              <a:rPr lang="en-US" sz="2400" b="0" kern="0" dirty="0">
                <a:solidFill>
                  <a:schemeClr val="tx1">
                    <a:lumMod val="75000"/>
                  </a:schemeClr>
                </a:solidFill>
                <a:latin typeface="Gill Sans MT" panose="020B0502020104020203" pitchFamily="34" charset="0"/>
                <a:ea typeface="ＭＳ Ｐゴシック" pitchFamily="34" charset="-128"/>
                <a:cs typeface="+mn-cs"/>
              </a:rPr>
              <a:t> is a non-local function of moisture flux divergence (div), i.e., it is related to moisture divergence all over the globe. The latter can be partitioned into components within and outside ARs.  </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5915982D-7342-402A-A494-49697D1C86D5}"/>
                  </a:ext>
                </a:extLst>
              </p:cNvPr>
              <p:cNvSpPr txBox="1"/>
              <p:nvPr/>
            </p:nvSpPr>
            <p:spPr>
              <a:xfrm>
                <a:off x="4790279" y="4794139"/>
                <a:ext cx="2150076" cy="33996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b="1" i="1" smtClean="0">
                              <a:latin typeface="Cambria Math" panose="02040503050406030204" pitchFamily="18" charset="0"/>
                              <a:ea typeface="Cambria Math" panose="02040503050406030204" pitchFamily="18" charset="0"/>
                            </a:rPr>
                          </m:ctrlPr>
                        </m:sSupPr>
                        <m:e>
                          <m:r>
                            <a:rPr lang="en-US" b="1" i="1">
                              <a:latin typeface="Cambria Math" panose="02040503050406030204" pitchFamily="18" charset="0"/>
                              <a:ea typeface="Cambria Math" panose="02040503050406030204" pitchFamily="18" charset="0"/>
                            </a:rPr>
                            <m:t>𝜵</m:t>
                          </m:r>
                        </m:e>
                        <m:sup>
                          <m:r>
                            <a:rPr lang="en-US" b="1" i="1" smtClean="0">
                              <a:latin typeface="Cambria Math" panose="02040503050406030204" pitchFamily="18" charset="0"/>
                              <a:ea typeface="Cambria Math" panose="02040503050406030204" pitchFamily="18" charset="0"/>
                            </a:rPr>
                            <m:t>𝟐</m:t>
                          </m:r>
                        </m:sup>
                      </m:sSup>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𝜑</m:t>
                              </m:r>
                            </m:e>
                            <m:sub>
                              <m:r>
                                <a:rPr lang="en-US" b="0" i="1" smtClean="0">
                                  <a:latin typeface="Cambria Math" panose="02040503050406030204" pitchFamily="18" charset="0"/>
                                  <a:ea typeface="Cambria Math" panose="02040503050406030204" pitchFamily="18" charset="0"/>
                                </a:rPr>
                                <m:t>𝐵𝐺</m:t>
                              </m:r>
                            </m:sub>
                          </m:sSub>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𝑑𝑖𝑣</m:t>
                          </m:r>
                        </m:e>
                        <m:sub>
                          <m:r>
                            <a:rPr lang="en-US" b="0" i="1" smtClean="0">
                              <a:latin typeface="Cambria Math" panose="02040503050406030204" pitchFamily="18" charset="0"/>
                              <a:ea typeface="Cambria Math" panose="02040503050406030204" pitchFamily="18" charset="0"/>
                            </a:rPr>
                            <m:t>𝐵𝐺</m:t>
                          </m:r>
                        </m:sub>
                      </m:sSub>
                    </m:oMath>
                  </m:oMathPara>
                </a14:m>
                <a:endParaRPr lang="en-US" dirty="0"/>
              </a:p>
            </p:txBody>
          </p:sp>
        </mc:Choice>
        <mc:Fallback xmlns="">
          <p:sp>
            <p:nvSpPr>
              <p:cNvPr id="17" name="TextBox 16">
                <a:extLst>
                  <a:ext uri="{FF2B5EF4-FFF2-40B4-BE49-F238E27FC236}">
                    <a16:creationId xmlns:a16="http://schemas.microsoft.com/office/drawing/2014/main" id="{5915982D-7342-402A-A494-49697D1C86D5}"/>
                  </a:ext>
                </a:extLst>
              </p:cNvPr>
              <p:cNvSpPr txBox="1">
                <a:spLocks noRot="1" noChangeAspect="1" noMove="1" noResize="1" noEditPoints="1" noAdjustHandles="1" noChangeArrowheads="1" noChangeShapeType="1" noTextEdit="1"/>
              </p:cNvSpPr>
              <p:nvPr/>
            </p:nvSpPr>
            <p:spPr>
              <a:xfrm>
                <a:off x="4790279" y="4794139"/>
                <a:ext cx="2150076" cy="339965"/>
              </a:xfrm>
              <a:prstGeom prst="rect">
                <a:avLst/>
              </a:prstGeom>
              <a:blipFill>
                <a:blip r:embed="rId8"/>
                <a:stretch>
                  <a:fillRect l="-2266" b="-2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9050B96-90D8-45EB-B946-DE0B91A1E1DE}"/>
                  </a:ext>
                </a:extLst>
              </p:cNvPr>
              <p:cNvSpPr txBox="1"/>
              <p:nvPr/>
            </p:nvSpPr>
            <p:spPr>
              <a:xfrm>
                <a:off x="7422220" y="4635537"/>
                <a:ext cx="5983941" cy="65716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𝑤h𝑒𝑟𝑒</m:t>
                      </m:r>
                      <m:r>
                        <a:rPr lang="en-US" b="0" i="1" smtClean="0">
                          <a:latin typeface="Cambria Math" panose="02040503050406030204" pitchFamily="18" charset="0"/>
                        </a:rPr>
                        <m:t>   </m:t>
                      </m:r>
                      <m:d>
                        <m:dPr>
                          <m:begChr m:val="{"/>
                          <m:endChr m:val="}"/>
                          <m:ctrlPr>
                            <a:rPr lang="en-US" b="0" i="1" smtClean="0">
                              <a:latin typeface="Cambria Math" panose="02040503050406030204" pitchFamily="18" charset="0"/>
                            </a:rPr>
                          </m:ctrlPr>
                        </m:dPr>
                        <m:e>
                          <m:eqArr>
                            <m:eqArrPr>
                              <m:ctrlPr>
                                <a:rPr lang="en-US" i="1">
                                  <a:latin typeface="Cambria Math" panose="02040503050406030204" pitchFamily="18" charset="0"/>
                                  <a:ea typeface="Cambria Math" panose="02040503050406030204" pitchFamily="18" charset="0"/>
                                </a:rPr>
                              </m:ctrlPr>
                            </m:eqArrPr>
                            <m:e>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𝑑𝑖𝑣</m:t>
                                  </m:r>
                                </m:e>
                                <m:sub>
                                  <m:r>
                                    <a:rPr lang="en-US" b="0" i="1" smtClean="0">
                                      <a:latin typeface="Cambria Math" panose="02040503050406030204" pitchFamily="18" charset="0"/>
                                      <a:ea typeface="Cambria Math" panose="02040503050406030204" pitchFamily="18" charset="0"/>
                                    </a:rPr>
                                    <m:t>𝐵𝐺</m:t>
                                  </m:r>
                                  <m:r>
                                    <a:rPr lang="en-US" i="1">
                                      <a:latin typeface="Cambria Math" panose="02040503050406030204" pitchFamily="18" charset="0"/>
                                      <a:ea typeface="Cambria Math" panose="02040503050406030204" pitchFamily="18" charset="0"/>
                                    </a:rPr>
                                    <m:t> </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𝑑𝑖𝑣</m:t>
                              </m:r>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𝑖𝑓</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𝐴𝑅</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𝑚𝑎𝑠𝑘</m:t>
                              </m:r>
                              <m:r>
                                <a:rPr lang="en-US" i="1">
                                  <a:latin typeface="Cambria Math" panose="02040503050406030204" pitchFamily="18" charset="0"/>
                                  <a:ea typeface="Cambria Math" panose="02040503050406030204" pitchFamily="18" charset="0"/>
                                </a:rPr>
                                <m:t>=0</m:t>
                              </m:r>
                            </m:e>
                            <m:e>
                              <m:r>
                                <m:rPr>
                                  <m:nor/>
                                </m:rPr>
                                <a:rPr lang="en-US" dirty="0">
                                  <a:ea typeface="Cambria Math" panose="02040503050406030204" pitchFamily="18" charset="0"/>
                                </a:rPr>
                                <m:t> </m:t>
                              </m:r>
                              <m:r>
                                <m:rPr>
                                  <m:nor/>
                                </m:rPr>
                                <a:rPr lang="en-US" dirty="0"/>
                                <m:t>               </m:t>
                              </m:r>
                              <m:r>
                                <m:rPr>
                                  <m:nor/>
                                </m:rPr>
                                <a:rPr lang="en-US" b="0" i="0" dirty="0" smtClean="0"/>
                                <m:t>0</m:t>
                              </m:r>
                              <m:r>
                                <m:rPr>
                                  <m:nor/>
                                </m:rPr>
                                <a:rPr lang="en-US" dirty="0"/>
                                <m:t>.0   </m:t>
                              </m:r>
                              <m:r>
                                <a:rPr lang="en-US" i="1">
                                  <a:latin typeface="Cambria Math" panose="02040503050406030204" pitchFamily="18" charset="0"/>
                                  <a:ea typeface="Cambria Math" panose="02040503050406030204" pitchFamily="18" charset="0"/>
                                </a:rPr>
                                <m:t>𝑖𝑓</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𝐴𝑅</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𝑚𝑎𝑠𝑘</m:t>
                              </m:r>
                              <m:r>
                                <a:rPr lang="en-US" i="1">
                                  <a:latin typeface="Cambria Math" panose="02040503050406030204" pitchFamily="18" charset="0"/>
                                  <a:ea typeface="Cambria Math" panose="02040503050406030204" pitchFamily="18" charset="0"/>
                                </a:rPr>
                                <m:t>=</m:t>
                              </m:r>
                              <m:r>
                                <m:rPr>
                                  <m:nor/>
                                </m:rPr>
                                <a:rPr lang="en-US" b="0" i="0" smtClean="0">
                                  <a:latin typeface="Cambria Math" panose="02040503050406030204" pitchFamily="18" charset="0"/>
                                  <a:ea typeface="Cambria Math" panose="02040503050406030204" pitchFamily="18" charset="0"/>
                                </a:rPr>
                                <m:t>1</m:t>
                              </m:r>
                              <m:r>
                                <m:rPr>
                                  <m:nor/>
                                </m:rPr>
                                <a:rPr lang="en-US" dirty="0">
                                  <a:ea typeface="Cambria Math" panose="02040503050406030204" pitchFamily="18" charset="0"/>
                                </a:rPr>
                                <m:t> </m:t>
                              </m:r>
                            </m:e>
                          </m:eqArr>
                        </m:e>
                      </m:d>
                      <m:r>
                        <a:rPr lang="en-US" b="0" i="1" smtClean="0">
                          <a:latin typeface="Cambria Math" panose="02040503050406030204" pitchFamily="18" charset="0"/>
                        </a:rPr>
                        <m:t>  </m:t>
                      </m:r>
                    </m:oMath>
                  </m:oMathPara>
                </a14:m>
                <a:endParaRPr lang="en-US" dirty="0"/>
              </a:p>
            </p:txBody>
          </p:sp>
        </mc:Choice>
        <mc:Fallback xmlns="">
          <p:sp>
            <p:nvSpPr>
              <p:cNvPr id="18" name="TextBox 17">
                <a:extLst>
                  <a:ext uri="{FF2B5EF4-FFF2-40B4-BE49-F238E27FC236}">
                    <a16:creationId xmlns:a16="http://schemas.microsoft.com/office/drawing/2014/main" id="{09050B96-90D8-45EB-B946-DE0B91A1E1DE}"/>
                  </a:ext>
                </a:extLst>
              </p:cNvPr>
              <p:cNvSpPr txBox="1">
                <a:spLocks noRot="1" noChangeAspect="1" noMove="1" noResize="1" noEditPoints="1" noAdjustHandles="1" noChangeArrowheads="1" noChangeShapeType="1" noTextEdit="1"/>
              </p:cNvSpPr>
              <p:nvPr/>
            </p:nvSpPr>
            <p:spPr>
              <a:xfrm>
                <a:off x="7422220" y="4635537"/>
                <a:ext cx="5983941" cy="657168"/>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1314F09D-B5BC-403D-89A3-A97117839291}"/>
                  </a:ext>
                </a:extLst>
              </p:cNvPr>
              <p:cNvSpPr/>
              <p:nvPr/>
            </p:nvSpPr>
            <p:spPr>
              <a:xfrm>
                <a:off x="4395127" y="6266202"/>
                <a:ext cx="2693493" cy="4247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accent2"/>
                              </a:solidFill>
                              <a:latin typeface="Cambria Math" panose="02040503050406030204" pitchFamily="18" charset="0"/>
                            </a:rPr>
                          </m:ctrlPr>
                        </m:sSubPr>
                        <m:e>
                          <m:r>
                            <a:rPr lang="en-US" b="1" i="1">
                              <a:solidFill>
                                <a:schemeClr val="accent2"/>
                              </a:solidFill>
                              <a:latin typeface="Cambria Math" panose="02040503050406030204" pitchFamily="18" charset="0"/>
                            </a:rPr>
                            <m:t>𝑫𝑰𝑽𝑻</m:t>
                          </m:r>
                        </m:e>
                        <m:sub>
                          <m:r>
                            <a:rPr lang="en-US" b="1" i="1" smtClean="0">
                              <a:solidFill>
                                <a:schemeClr val="accent2"/>
                              </a:solidFill>
                              <a:latin typeface="Cambria Math" panose="02040503050406030204" pitchFamily="18" charset="0"/>
                            </a:rPr>
                            <m:t>𝑩𝑮</m:t>
                          </m:r>
                        </m:sub>
                      </m:sSub>
                      <m:r>
                        <a:rPr lang="en-US" b="0" i="1" smtClean="0">
                          <a:latin typeface="Cambria Math" panose="02040503050406030204" pitchFamily="18" charset="0"/>
                        </a:rPr>
                        <m:t>=</m:t>
                      </m:r>
                      <m:r>
                        <a:rPr lang="en-US" b="1" i="1" smtClean="0">
                          <a:solidFill>
                            <a:schemeClr val="accent2"/>
                          </a:solidFill>
                          <a:latin typeface="Cambria Math" panose="02040503050406030204" pitchFamily="18" charset="0"/>
                          <a:ea typeface="Cambria Math" panose="02040503050406030204" pitchFamily="18" charset="0"/>
                        </a:rPr>
                        <m:t>𝜵</m:t>
                      </m:r>
                      <m:r>
                        <a:rPr lang="en-US" b="1" i="1" smtClean="0">
                          <a:solidFill>
                            <a:schemeClr val="accent2"/>
                          </a:solidFill>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𝜑</m:t>
                              </m:r>
                            </m:e>
                            <m:sub>
                              <m:r>
                                <a:rPr lang="en-US" b="0" i="1" smtClean="0">
                                  <a:latin typeface="Cambria Math" panose="02040503050406030204" pitchFamily="18" charset="0"/>
                                  <a:ea typeface="Cambria Math" panose="02040503050406030204" pitchFamily="18" charset="0"/>
                                </a:rPr>
                                <m:t>𝐵𝐺</m:t>
                              </m:r>
                            </m:sub>
                          </m:sSub>
                        </m:e>
                      </m:d>
                    </m:oMath>
                  </m:oMathPara>
                </a14:m>
                <a:endParaRPr lang="en-US" dirty="0"/>
              </a:p>
            </p:txBody>
          </p:sp>
        </mc:Choice>
        <mc:Fallback xmlns="">
          <p:sp>
            <p:nvSpPr>
              <p:cNvPr id="19" name="Rectangle 18">
                <a:extLst>
                  <a:ext uri="{FF2B5EF4-FFF2-40B4-BE49-F238E27FC236}">
                    <a16:creationId xmlns:a16="http://schemas.microsoft.com/office/drawing/2014/main" id="{1314F09D-B5BC-403D-89A3-A97117839291}"/>
                  </a:ext>
                </a:extLst>
              </p:cNvPr>
              <p:cNvSpPr>
                <a:spLocks noRot="1" noChangeAspect="1" noMove="1" noResize="1" noEditPoints="1" noAdjustHandles="1" noChangeArrowheads="1" noChangeShapeType="1" noTextEdit="1"/>
              </p:cNvSpPr>
              <p:nvPr/>
            </p:nvSpPr>
            <p:spPr>
              <a:xfrm>
                <a:off x="4395127" y="6266202"/>
                <a:ext cx="2693493" cy="424732"/>
              </a:xfrm>
              <a:prstGeom prst="rect">
                <a:avLst/>
              </a:prstGeom>
              <a:blipFill>
                <a:blip r:embed="rId10"/>
                <a:stretch>
                  <a:fillRect b="-85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D33FF2BE-045A-4D49-AE79-7A8B6425A2A0}"/>
                  </a:ext>
                </a:extLst>
              </p:cNvPr>
              <p:cNvSpPr/>
              <p:nvPr/>
            </p:nvSpPr>
            <p:spPr>
              <a:xfrm>
                <a:off x="1208750" y="6750392"/>
                <a:ext cx="13316525" cy="1135247"/>
              </a:xfrm>
              <a:prstGeom prst="rect">
                <a:avLst/>
              </a:prstGeom>
            </p:spPr>
            <p:txBody>
              <a:bodyPr wrap="square">
                <a:spAutoFit/>
              </a:bodyPr>
              <a:lstStyle/>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kern="0" dirty="0">
                    <a:solidFill>
                      <a:schemeClr val="tx1">
                        <a:lumMod val="75000"/>
                      </a:schemeClr>
                    </a:solidFill>
                    <a:latin typeface="Gill Sans MT" panose="020B0502020104020203" pitchFamily="34" charset="0"/>
                    <a:ea typeface="ＭＳ Ｐゴシック" pitchFamily="34" charset="-128"/>
                  </a:rPr>
                  <a:t>The Poisson equations are solved for the daily to obtain </a:t>
                </a:r>
                <a14:m>
                  <m:oMath xmlns:m="http://schemas.openxmlformats.org/officeDocument/2006/math">
                    <m:d>
                      <m:dPr>
                        <m:ctrlPr>
                          <a:rPr lang="en-US" sz="2400" i="1">
                            <a:latin typeface="Cambria Math" panose="02040503050406030204" pitchFamily="18" charset="0"/>
                            <a:ea typeface="Cambria Math" panose="02040503050406030204" pitchFamily="18" charset="0"/>
                          </a:rPr>
                        </m:ctrlPr>
                      </m:dPr>
                      <m:e>
                        <m:sSub>
                          <m:sSubPr>
                            <m:ctrlPr>
                              <a:rPr lang="en-US" sz="2400" i="1" smtClean="0">
                                <a:latin typeface="Cambria Math" panose="02040503050406030204" pitchFamily="18" charset="0"/>
                                <a:ea typeface="Cambria Math" panose="02040503050406030204" pitchFamily="18" charset="0"/>
                              </a:rPr>
                            </m:ctrlPr>
                          </m:sSubPr>
                          <m:e>
                            <m:r>
                              <a:rPr lang="en-US" sz="2400" i="1" smtClean="0">
                                <a:latin typeface="Cambria Math" panose="02040503050406030204" pitchFamily="18" charset="0"/>
                                <a:ea typeface="Cambria Math" panose="02040503050406030204" pitchFamily="18" charset="0"/>
                              </a:rPr>
                              <m:t>𝜑</m:t>
                            </m:r>
                          </m:e>
                          <m:sub>
                            <m:r>
                              <a:rPr lang="en-US" sz="2400" b="0" i="1" smtClean="0">
                                <a:latin typeface="Cambria Math" panose="02040503050406030204" pitchFamily="18" charset="0"/>
                                <a:ea typeface="Cambria Math" panose="02040503050406030204" pitchFamily="18" charset="0"/>
                              </a:rPr>
                              <m:t>𝐵𝐺</m:t>
                            </m:r>
                          </m:sub>
                        </m:sSub>
                      </m:e>
                    </m:d>
                  </m:oMath>
                </a14:m>
                <a:r>
                  <a:rPr lang="en-US" sz="2400" kern="0" dirty="0">
                    <a:solidFill>
                      <a:schemeClr val="tx1">
                        <a:lumMod val="75000"/>
                      </a:schemeClr>
                    </a:solidFill>
                    <a:latin typeface="Gill Sans MT" panose="020B0502020104020203" pitchFamily="34" charset="0"/>
                    <a:ea typeface="ＭＳ Ｐゴシック" pitchFamily="34" charset="-128"/>
                  </a:rPr>
                  <a:t> and </a:t>
                </a:r>
                <a14:m>
                  <m:oMath xmlns:m="http://schemas.openxmlformats.org/officeDocument/2006/math">
                    <m:d>
                      <m:dPr>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𝜑</m:t>
                            </m:r>
                          </m:e>
                          <m:sub>
                            <m:r>
                              <a:rPr lang="en-US" sz="2400" b="0" i="1" smtClean="0">
                                <a:latin typeface="Cambria Math" panose="02040503050406030204" pitchFamily="18" charset="0"/>
                                <a:ea typeface="Cambria Math" panose="02040503050406030204" pitchFamily="18" charset="0"/>
                              </a:rPr>
                              <m:t>𝐴𝑅</m:t>
                            </m:r>
                          </m:sub>
                        </m:sSub>
                      </m:e>
                    </m:d>
                  </m:oMath>
                </a14:m>
                <a:r>
                  <a:rPr lang="en-US" sz="2400" kern="0" dirty="0">
                    <a:solidFill>
                      <a:schemeClr val="tx1">
                        <a:lumMod val="75000"/>
                      </a:schemeClr>
                    </a:solidFill>
                    <a:latin typeface="Gill Sans MT" panose="020B0502020104020203" pitchFamily="34" charset="0"/>
                    <a:ea typeface="ＭＳ Ｐゴシック" pitchFamily="34" charset="-128"/>
                  </a:rPr>
                  <a:t> from which</a:t>
                </a:r>
                <a:r>
                  <a:rPr lang="en-US" sz="2400" b="1" dirty="0">
                    <a:solidFill>
                      <a:schemeClr val="accent2"/>
                    </a:solidFill>
                  </a:rPr>
                  <a:t> </a:t>
                </a:r>
                <a14:m>
                  <m:oMath xmlns:m="http://schemas.openxmlformats.org/officeDocument/2006/math">
                    <m:sSub>
                      <m:sSubPr>
                        <m:ctrlPr>
                          <a:rPr lang="en-US" sz="2400" b="1" i="1">
                            <a:solidFill>
                              <a:schemeClr val="accent2"/>
                            </a:solidFill>
                            <a:latin typeface="Cambria Math" panose="02040503050406030204" pitchFamily="18" charset="0"/>
                          </a:rPr>
                        </m:ctrlPr>
                      </m:sSubPr>
                      <m:e>
                        <m:r>
                          <a:rPr lang="en-US" sz="2400" b="1" i="1">
                            <a:solidFill>
                              <a:schemeClr val="accent2"/>
                            </a:solidFill>
                            <a:latin typeface="Cambria Math" panose="02040503050406030204" pitchFamily="18" charset="0"/>
                          </a:rPr>
                          <m:t>𝑫𝑰𝑽𝑻</m:t>
                        </m:r>
                      </m:e>
                      <m:sub>
                        <m:r>
                          <a:rPr lang="en-US" sz="2400" b="1" i="1">
                            <a:solidFill>
                              <a:schemeClr val="accent2"/>
                            </a:solidFill>
                            <a:latin typeface="Cambria Math" panose="02040503050406030204" pitchFamily="18" charset="0"/>
                          </a:rPr>
                          <m:t>𝑩𝑮</m:t>
                        </m:r>
                      </m:sub>
                    </m:sSub>
                  </m:oMath>
                </a14:m>
                <a:r>
                  <a:rPr lang="en-US" sz="2400" kern="0" dirty="0">
                    <a:solidFill>
                      <a:schemeClr val="tx1">
                        <a:lumMod val="75000"/>
                      </a:schemeClr>
                    </a:solidFill>
                    <a:latin typeface="Gill Sans MT" panose="020B0502020104020203" pitchFamily="34" charset="0"/>
                    <a:ea typeface="ＭＳ Ｐゴシック" pitchFamily="34" charset="-128"/>
                  </a:rPr>
                  <a:t>  and  </a:t>
                </a:r>
                <a14:m>
                  <m:oMath xmlns:m="http://schemas.openxmlformats.org/officeDocument/2006/math">
                    <m:sSub>
                      <m:sSubPr>
                        <m:ctrlPr>
                          <a:rPr lang="en-US" sz="2400" b="1" i="1">
                            <a:solidFill>
                              <a:schemeClr val="accent2"/>
                            </a:solidFill>
                            <a:latin typeface="Cambria Math" panose="02040503050406030204" pitchFamily="18" charset="0"/>
                          </a:rPr>
                        </m:ctrlPr>
                      </m:sSubPr>
                      <m:e>
                        <m:r>
                          <a:rPr lang="en-US" sz="2400" b="1" i="1">
                            <a:solidFill>
                              <a:schemeClr val="accent2"/>
                            </a:solidFill>
                            <a:latin typeface="Cambria Math" panose="02040503050406030204" pitchFamily="18" charset="0"/>
                          </a:rPr>
                          <m:t>𝑫𝑰𝑽𝑻</m:t>
                        </m:r>
                      </m:e>
                      <m:sub>
                        <m:r>
                          <a:rPr lang="en-US" sz="2400" b="1" i="1">
                            <a:solidFill>
                              <a:schemeClr val="accent2"/>
                            </a:solidFill>
                            <a:latin typeface="Cambria Math" panose="02040503050406030204" pitchFamily="18" charset="0"/>
                          </a:rPr>
                          <m:t>𝑨𝑹</m:t>
                        </m:r>
                      </m:sub>
                    </m:sSub>
                  </m:oMath>
                </a14:m>
                <a:r>
                  <a:rPr lang="en-US" sz="2400" kern="0" dirty="0">
                    <a:solidFill>
                      <a:schemeClr val="tx1">
                        <a:lumMod val="75000"/>
                      </a:schemeClr>
                    </a:solidFill>
                    <a:latin typeface="Gill Sans MT" panose="020B0502020104020203" pitchFamily="34" charset="0"/>
                    <a:ea typeface="ＭＳ Ｐゴシック" pitchFamily="34" charset="-128"/>
                  </a:rPr>
                  <a:t>   are obtained.    </a:t>
                </a:r>
              </a:p>
            </p:txBody>
          </p:sp>
        </mc:Choice>
        <mc:Fallback xmlns="">
          <p:sp>
            <p:nvSpPr>
              <p:cNvPr id="20" name="Rectangle 19">
                <a:extLst>
                  <a:ext uri="{FF2B5EF4-FFF2-40B4-BE49-F238E27FC236}">
                    <a16:creationId xmlns:a16="http://schemas.microsoft.com/office/drawing/2014/main" id="{D33FF2BE-045A-4D49-AE79-7A8B6425A2A0}"/>
                  </a:ext>
                </a:extLst>
              </p:cNvPr>
              <p:cNvSpPr>
                <a:spLocks noRot="1" noChangeAspect="1" noMove="1" noResize="1" noEditPoints="1" noAdjustHandles="1" noChangeArrowheads="1" noChangeShapeType="1" noTextEdit="1"/>
              </p:cNvSpPr>
              <p:nvPr/>
            </p:nvSpPr>
            <p:spPr>
              <a:xfrm>
                <a:off x="1208750" y="6750392"/>
                <a:ext cx="13316525" cy="1135247"/>
              </a:xfrm>
              <a:prstGeom prst="rect">
                <a:avLst/>
              </a:prstGeom>
              <a:blipFill>
                <a:blip r:embed="rId11"/>
                <a:stretch>
                  <a:fillRect b="-11230"/>
                </a:stretch>
              </a:blipFill>
            </p:spPr>
            <p:txBody>
              <a:bodyPr/>
              <a:lstStyle/>
              <a:p>
                <a:r>
                  <a:rPr lang="en-US">
                    <a:noFill/>
                  </a:rPr>
                  <a:t> </a:t>
                </a:r>
              </a:p>
            </p:txBody>
          </p:sp>
        </mc:Fallback>
      </mc:AlternateContent>
    </p:spTree>
    <p:extLst>
      <p:ext uri="{BB962C8B-B14F-4D97-AF65-F5344CB8AC3E}">
        <p14:creationId xmlns:p14="http://schemas.microsoft.com/office/powerpoint/2010/main" val="268675822"/>
      </p:ext>
    </p:extLst>
  </p:cSld>
  <p:clrMapOvr>
    <a:masterClrMapping/>
  </p:clrMapOvr>
  <mc:AlternateContent xmlns:mc="http://schemas.openxmlformats.org/markup-compatibility/2006" xmlns:p14="http://schemas.microsoft.com/office/powerpoint/2010/main">
    <mc:Choice Requires="p14">
      <p:transition spd="med" p14:dur="700" advTm="73585">
        <p:fade/>
      </p:transition>
    </mc:Choice>
    <mc:Fallback xmlns="">
      <p:transition spd="med" advTm="735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E0AD6415-5D36-4E62-A0AA-C827683475D1}"/>
              </a:ext>
            </a:extLst>
          </p:cNvPr>
          <p:cNvPicPr>
            <a:picLocks noChangeAspect="1"/>
          </p:cNvPicPr>
          <p:nvPr/>
        </p:nvPicPr>
        <p:blipFill>
          <a:blip r:embed="rId2"/>
          <a:stretch>
            <a:fillRect/>
          </a:stretch>
        </p:blipFill>
        <p:spPr>
          <a:xfrm>
            <a:off x="903639" y="3872457"/>
            <a:ext cx="6058778" cy="2760110"/>
          </a:xfrm>
          <a:prstGeom prst="rect">
            <a:avLst/>
          </a:prstGeom>
        </p:spPr>
      </p:pic>
      <p:pic>
        <p:nvPicPr>
          <p:cNvPr id="7" name="Picture 6">
            <a:extLst>
              <a:ext uri="{FF2B5EF4-FFF2-40B4-BE49-F238E27FC236}">
                <a16:creationId xmlns:a16="http://schemas.microsoft.com/office/drawing/2014/main" id="{E1E1BD5D-981B-40D1-BF0B-18E2703F8C5E}"/>
              </a:ext>
            </a:extLst>
          </p:cNvPr>
          <p:cNvPicPr>
            <a:picLocks noChangeAspect="1"/>
          </p:cNvPicPr>
          <p:nvPr/>
        </p:nvPicPr>
        <p:blipFill>
          <a:blip r:embed="rId3"/>
          <a:stretch>
            <a:fillRect/>
          </a:stretch>
        </p:blipFill>
        <p:spPr>
          <a:xfrm>
            <a:off x="7779054" y="3929008"/>
            <a:ext cx="5673056" cy="3277766"/>
          </a:xfrm>
          <a:prstGeom prst="rect">
            <a:avLst/>
          </a:prstGeom>
        </p:spPr>
      </p:pic>
      <p:sp>
        <p:nvSpPr>
          <p:cNvPr id="2" name="Slide Number Placeholder 1">
            <a:extLst>
              <a:ext uri="{FF2B5EF4-FFF2-40B4-BE49-F238E27FC236}">
                <a16:creationId xmlns:a16="http://schemas.microsoft.com/office/drawing/2014/main" id="{FBCFF8D5-3123-43E4-841E-6F4EF745F9B2}"/>
              </a:ext>
            </a:extLst>
          </p:cNvPr>
          <p:cNvSpPr>
            <a:spLocks noGrp="1"/>
          </p:cNvSpPr>
          <p:nvPr>
            <p:ph type="sldNum" sz="quarter" idx="12"/>
          </p:nvPr>
        </p:nvSpPr>
        <p:spPr/>
        <p:txBody>
          <a:bodyPr/>
          <a:lstStyle/>
          <a:p>
            <a:fld id="{FE7A4BB3-E848-5A44-82DF-322201952CD8}" type="slidenum">
              <a:rPr lang="en-US" smtClean="0"/>
              <a:pPr/>
              <a:t>8</a:t>
            </a:fld>
            <a:endParaRPr lang="en-US" dirty="0"/>
          </a:p>
        </p:txBody>
      </p:sp>
      <p:sp>
        <p:nvSpPr>
          <p:cNvPr id="5" name="Rectangle 4">
            <a:extLst>
              <a:ext uri="{FF2B5EF4-FFF2-40B4-BE49-F238E27FC236}">
                <a16:creationId xmlns:a16="http://schemas.microsoft.com/office/drawing/2014/main" id="{812AA925-D49C-4392-92D7-3B04BEB024C4}"/>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6857D5A-8B5F-4171-B9B9-762ECE00C2F4}"/>
              </a:ext>
            </a:extLst>
          </p:cNvPr>
          <p:cNvSpPr txBox="1"/>
          <p:nvPr/>
        </p:nvSpPr>
        <p:spPr>
          <a:xfrm>
            <a:off x="5920853" y="31246"/>
            <a:ext cx="1858201" cy="584775"/>
          </a:xfrm>
          <a:prstGeom prst="rect">
            <a:avLst/>
          </a:prstGeom>
          <a:solidFill>
            <a:schemeClr val="bg1"/>
          </a:solidFill>
        </p:spPr>
        <p:txBody>
          <a:bodyPr wrap="none" rtlCol="0">
            <a:spAutoFit/>
          </a:bodyPr>
          <a:lstStyle/>
          <a:p>
            <a:r>
              <a:rPr lang="en-US" sz="3200" b="1" dirty="0">
                <a:solidFill>
                  <a:srgbClr val="D57500"/>
                </a:solidFill>
                <a:latin typeface="Gill Sans MT" panose="020B0502020104020203" pitchFamily="34" charset="0"/>
                <a:ea typeface="+mj-ea"/>
                <a:cs typeface="Arial"/>
              </a:rPr>
              <a:t>Example</a:t>
            </a:r>
          </a:p>
        </p:txBody>
      </p:sp>
      <p:sp>
        <p:nvSpPr>
          <p:cNvPr id="14" name="TextBox 13">
            <a:extLst>
              <a:ext uri="{FF2B5EF4-FFF2-40B4-BE49-F238E27FC236}">
                <a16:creationId xmlns:a16="http://schemas.microsoft.com/office/drawing/2014/main" id="{DAD9B6DB-70AE-4A4F-8DEE-5A5E8D6F9C19}"/>
              </a:ext>
            </a:extLst>
          </p:cNvPr>
          <p:cNvSpPr txBox="1"/>
          <p:nvPr/>
        </p:nvSpPr>
        <p:spPr>
          <a:xfrm>
            <a:off x="2875522" y="3711261"/>
            <a:ext cx="2771831" cy="424732"/>
          </a:xfrm>
          <a:prstGeom prst="rect">
            <a:avLst/>
          </a:prstGeom>
          <a:solidFill>
            <a:schemeClr val="bg1"/>
          </a:solidFill>
        </p:spPr>
        <p:txBody>
          <a:bodyPr wrap="square" rtlCol="0">
            <a:spAutoFit/>
          </a:bodyPr>
          <a:lstStyle/>
          <a:p>
            <a:r>
              <a:rPr lang="en-US" b="1" dirty="0"/>
              <a:t>Background </a:t>
            </a:r>
            <a:r>
              <a:rPr lang="en-US" b="1" dirty="0">
                <a:solidFill>
                  <a:schemeClr val="accent2"/>
                </a:solidFill>
              </a:rPr>
              <a:t>DIVT</a:t>
            </a:r>
            <a:r>
              <a:rPr lang="en-US" b="1" dirty="0"/>
              <a:t> </a:t>
            </a:r>
          </a:p>
        </p:txBody>
      </p:sp>
      <p:sp>
        <p:nvSpPr>
          <p:cNvPr id="15" name="TextBox 14">
            <a:extLst>
              <a:ext uri="{FF2B5EF4-FFF2-40B4-BE49-F238E27FC236}">
                <a16:creationId xmlns:a16="http://schemas.microsoft.com/office/drawing/2014/main" id="{1F93EF5C-13F1-4282-91E7-82B9D8152202}"/>
              </a:ext>
            </a:extLst>
          </p:cNvPr>
          <p:cNvSpPr txBox="1"/>
          <p:nvPr/>
        </p:nvSpPr>
        <p:spPr>
          <a:xfrm>
            <a:off x="9655320" y="3338084"/>
            <a:ext cx="2085669" cy="424732"/>
          </a:xfrm>
          <a:prstGeom prst="rect">
            <a:avLst/>
          </a:prstGeom>
          <a:solidFill>
            <a:schemeClr val="bg1"/>
          </a:solidFill>
        </p:spPr>
        <p:txBody>
          <a:bodyPr wrap="square" rtlCol="0">
            <a:spAutoFit/>
          </a:bodyPr>
          <a:lstStyle/>
          <a:p>
            <a:r>
              <a:rPr lang="en-US" b="1" dirty="0"/>
              <a:t>Internal </a:t>
            </a:r>
            <a:r>
              <a:rPr lang="en-US" b="1" dirty="0">
                <a:solidFill>
                  <a:schemeClr val="accent2"/>
                </a:solidFill>
              </a:rPr>
              <a:t>DIVT</a:t>
            </a:r>
            <a:r>
              <a:rPr lang="en-US" b="1" dirty="0"/>
              <a:t> </a:t>
            </a:r>
          </a:p>
        </p:txBody>
      </p:sp>
      <p:pic>
        <p:nvPicPr>
          <p:cNvPr id="19" name="Picture 18">
            <a:extLst>
              <a:ext uri="{FF2B5EF4-FFF2-40B4-BE49-F238E27FC236}">
                <a16:creationId xmlns:a16="http://schemas.microsoft.com/office/drawing/2014/main" id="{2D7E3E6F-61F6-4187-8417-6ABD122EF0EE}"/>
              </a:ext>
            </a:extLst>
          </p:cNvPr>
          <p:cNvPicPr>
            <a:picLocks noChangeAspect="1"/>
          </p:cNvPicPr>
          <p:nvPr/>
        </p:nvPicPr>
        <p:blipFill>
          <a:blip r:embed="rId4"/>
          <a:stretch>
            <a:fillRect/>
          </a:stretch>
        </p:blipFill>
        <p:spPr>
          <a:xfrm>
            <a:off x="1079496" y="765974"/>
            <a:ext cx="5882921" cy="2551147"/>
          </a:xfrm>
          <a:prstGeom prst="rect">
            <a:avLst/>
          </a:prstGeom>
        </p:spPr>
      </p:pic>
      <p:sp>
        <p:nvSpPr>
          <p:cNvPr id="16" name="Title 3">
            <a:extLst>
              <a:ext uri="{FF2B5EF4-FFF2-40B4-BE49-F238E27FC236}">
                <a16:creationId xmlns:a16="http://schemas.microsoft.com/office/drawing/2014/main" id="{0D607CB0-BEBF-4AC4-86A7-724360F8BC09}"/>
              </a:ext>
            </a:extLst>
          </p:cNvPr>
          <p:cNvSpPr txBox="1">
            <a:spLocks/>
          </p:cNvSpPr>
          <p:nvPr/>
        </p:nvSpPr>
        <p:spPr>
          <a:xfrm>
            <a:off x="7315200" y="7067785"/>
            <a:ext cx="7132319" cy="1042914"/>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5"/>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The divergent part of </a:t>
            </a:r>
            <a:r>
              <a:rPr lang="en-US" sz="2400" kern="0" dirty="0">
                <a:solidFill>
                  <a:schemeClr val="tx1">
                    <a:lumMod val="75000"/>
                  </a:schemeClr>
                </a:solidFill>
                <a:latin typeface="Gill Sans MT" panose="020B0502020104020203" pitchFamily="34" charset="0"/>
                <a:ea typeface="ＭＳ Ｐゴシック" pitchFamily="34" charset="-128"/>
                <a:cs typeface="+mn-cs"/>
              </a:rPr>
              <a:t>IVT</a:t>
            </a:r>
            <a:r>
              <a:rPr lang="en-US" sz="2400" b="0" kern="0" dirty="0">
                <a:solidFill>
                  <a:schemeClr val="tx1">
                    <a:lumMod val="75000"/>
                  </a:schemeClr>
                </a:solidFill>
                <a:latin typeface="Gill Sans MT" panose="020B0502020104020203" pitchFamily="34" charset="0"/>
                <a:ea typeface="ＭＳ Ｐゴシック" pitchFamily="34" charset="-128"/>
                <a:cs typeface="+mn-cs"/>
              </a:rPr>
              <a:t> in ARs is dominated by the background </a:t>
            </a:r>
            <a:r>
              <a:rPr lang="en-US" sz="2400" kern="0" dirty="0">
                <a:solidFill>
                  <a:schemeClr val="tx1">
                    <a:lumMod val="75000"/>
                  </a:schemeClr>
                </a:solidFill>
                <a:latin typeface="Gill Sans MT" panose="020B0502020104020203" pitchFamily="34" charset="0"/>
                <a:ea typeface="ＭＳ Ｐゴシック" pitchFamily="34" charset="-128"/>
                <a:cs typeface="+mn-cs"/>
              </a:rPr>
              <a:t>DIVT</a:t>
            </a:r>
            <a:r>
              <a:rPr lang="en-US" sz="2400" b="0" kern="0" dirty="0">
                <a:solidFill>
                  <a:schemeClr val="tx1">
                    <a:lumMod val="75000"/>
                  </a:schemeClr>
                </a:solidFill>
                <a:latin typeface="Gill Sans MT" panose="020B0502020104020203" pitchFamily="34" charset="0"/>
                <a:ea typeface="ＭＳ Ｐゴシック" pitchFamily="34" charset="-128"/>
                <a:cs typeface="+mn-cs"/>
              </a:rPr>
              <a:t>.  </a:t>
            </a:r>
          </a:p>
        </p:txBody>
      </p:sp>
      <p:pic>
        <p:nvPicPr>
          <p:cNvPr id="21" name="Picture 20">
            <a:extLst>
              <a:ext uri="{FF2B5EF4-FFF2-40B4-BE49-F238E27FC236}">
                <a16:creationId xmlns:a16="http://schemas.microsoft.com/office/drawing/2014/main" id="{2E15E220-5B9A-44CC-940F-9F34D15F20B1}"/>
              </a:ext>
            </a:extLst>
          </p:cNvPr>
          <p:cNvPicPr>
            <a:picLocks noChangeAspect="1"/>
          </p:cNvPicPr>
          <p:nvPr/>
        </p:nvPicPr>
        <p:blipFill>
          <a:blip r:embed="rId2"/>
          <a:stretch>
            <a:fillRect/>
          </a:stretch>
        </p:blipFill>
        <p:spPr>
          <a:xfrm>
            <a:off x="7779054" y="795769"/>
            <a:ext cx="5673055" cy="2888672"/>
          </a:xfrm>
          <a:prstGeom prst="rect">
            <a:avLst/>
          </a:prstGeom>
        </p:spPr>
      </p:pic>
      <p:sp>
        <p:nvSpPr>
          <p:cNvPr id="12" name="TextBox 11">
            <a:extLst>
              <a:ext uri="{FF2B5EF4-FFF2-40B4-BE49-F238E27FC236}">
                <a16:creationId xmlns:a16="http://schemas.microsoft.com/office/drawing/2014/main" id="{2B283956-D702-4D3F-A066-C6CD164166D0}"/>
              </a:ext>
            </a:extLst>
          </p:cNvPr>
          <p:cNvSpPr txBox="1"/>
          <p:nvPr/>
        </p:nvSpPr>
        <p:spPr>
          <a:xfrm>
            <a:off x="3439942" y="645103"/>
            <a:ext cx="1412823" cy="424732"/>
          </a:xfrm>
          <a:prstGeom prst="rect">
            <a:avLst/>
          </a:prstGeom>
          <a:solidFill>
            <a:schemeClr val="bg1"/>
          </a:solidFill>
        </p:spPr>
        <p:txBody>
          <a:bodyPr wrap="none" rtlCol="0">
            <a:spAutoFit/>
          </a:bodyPr>
          <a:lstStyle/>
          <a:p>
            <a:r>
              <a:rPr lang="en-US" b="1" dirty="0"/>
              <a:t>Total </a:t>
            </a:r>
            <a:r>
              <a:rPr lang="en-US" b="1" dirty="0">
                <a:solidFill>
                  <a:schemeClr val="accent2"/>
                </a:solidFill>
              </a:rPr>
              <a:t>IVT</a:t>
            </a:r>
            <a:r>
              <a:rPr lang="en-US" b="1" dirty="0"/>
              <a:t> </a:t>
            </a:r>
          </a:p>
        </p:txBody>
      </p:sp>
      <p:sp>
        <p:nvSpPr>
          <p:cNvPr id="13" name="TextBox 12">
            <a:extLst>
              <a:ext uri="{FF2B5EF4-FFF2-40B4-BE49-F238E27FC236}">
                <a16:creationId xmlns:a16="http://schemas.microsoft.com/office/drawing/2014/main" id="{50D30271-4EF0-42FC-8589-6849D7C00749}"/>
              </a:ext>
            </a:extLst>
          </p:cNvPr>
          <p:cNvSpPr txBox="1"/>
          <p:nvPr/>
        </p:nvSpPr>
        <p:spPr>
          <a:xfrm>
            <a:off x="9777638" y="640358"/>
            <a:ext cx="2392316" cy="424732"/>
          </a:xfrm>
          <a:prstGeom prst="rect">
            <a:avLst/>
          </a:prstGeom>
          <a:solidFill>
            <a:schemeClr val="bg1"/>
          </a:solidFill>
        </p:spPr>
        <p:txBody>
          <a:bodyPr wrap="square" rtlCol="0">
            <a:spAutoFit/>
          </a:bodyPr>
          <a:lstStyle/>
          <a:p>
            <a:r>
              <a:rPr lang="en-US" b="1" dirty="0"/>
              <a:t>Total </a:t>
            </a:r>
            <a:r>
              <a:rPr lang="en-US" b="1" dirty="0">
                <a:solidFill>
                  <a:schemeClr val="accent2"/>
                </a:solidFill>
              </a:rPr>
              <a:t>DIVT</a:t>
            </a:r>
            <a:r>
              <a:rPr lang="en-US" b="1" dirty="0"/>
              <a:t> </a:t>
            </a:r>
          </a:p>
        </p:txBody>
      </p:sp>
      <p:sp>
        <p:nvSpPr>
          <p:cNvPr id="22" name="TextBox 21">
            <a:extLst>
              <a:ext uri="{FF2B5EF4-FFF2-40B4-BE49-F238E27FC236}">
                <a16:creationId xmlns:a16="http://schemas.microsoft.com/office/drawing/2014/main" id="{520D9BCC-2235-42FD-9109-EE2F3B838CFA}"/>
              </a:ext>
            </a:extLst>
          </p:cNvPr>
          <p:cNvSpPr txBox="1"/>
          <p:nvPr/>
        </p:nvSpPr>
        <p:spPr>
          <a:xfrm>
            <a:off x="9655320" y="3795017"/>
            <a:ext cx="2392316" cy="424732"/>
          </a:xfrm>
          <a:prstGeom prst="rect">
            <a:avLst/>
          </a:prstGeom>
          <a:solidFill>
            <a:schemeClr val="bg1"/>
          </a:solidFill>
        </p:spPr>
        <p:txBody>
          <a:bodyPr wrap="square" rtlCol="0">
            <a:spAutoFit/>
          </a:bodyPr>
          <a:lstStyle/>
          <a:p>
            <a:r>
              <a:rPr lang="en-US" b="1" dirty="0"/>
              <a:t>Internal AR </a:t>
            </a:r>
            <a:r>
              <a:rPr lang="en-US" b="1" dirty="0">
                <a:solidFill>
                  <a:schemeClr val="accent2"/>
                </a:solidFill>
              </a:rPr>
              <a:t>DIVT</a:t>
            </a:r>
            <a:r>
              <a:rPr lang="en-US" b="1" dirty="0"/>
              <a:t> </a:t>
            </a:r>
          </a:p>
        </p:txBody>
      </p:sp>
      <p:sp>
        <p:nvSpPr>
          <p:cNvPr id="23" name="Rectangle 22">
            <a:extLst>
              <a:ext uri="{FF2B5EF4-FFF2-40B4-BE49-F238E27FC236}">
                <a16:creationId xmlns:a16="http://schemas.microsoft.com/office/drawing/2014/main" id="{4474823A-3837-4759-A901-0016A0297A7D}"/>
              </a:ext>
            </a:extLst>
          </p:cNvPr>
          <p:cNvSpPr/>
          <p:nvPr/>
        </p:nvSpPr>
        <p:spPr>
          <a:xfrm>
            <a:off x="1361047" y="6788675"/>
            <a:ext cx="5673056" cy="1015663"/>
          </a:xfrm>
          <a:prstGeom prst="rect">
            <a:avLst/>
          </a:prstGeom>
        </p:spPr>
        <p:txBody>
          <a:bodyPr wrap="square">
            <a:spAutoFit/>
          </a:bodyPr>
          <a:lstStyle/>
          <a:p>
            <a:r>
              <a:rPr lang="en-US" sz="2000" kern="0" dirty="0">
                <a:solidFill>
                  <a:schemeClr val="tx2"/>
                </a:solidFill>
                <a:latin typeface="Gill Sans MT" panose="020B0502020104020203" pitchFamily="34" charset="0"/>
                <a:ea typeface="ＭＳ Ｐゴシック" pitchFamily="34" charset="-128"/>
              </a:rPr>
              <a:t>An Example AR day. IVT (arrows), blue shade AR mask (blue shades) contours moisture flux stream function and moisture flux potential (shadings)</a:t>
            </a:r>
            <a:endParaRPr lang="en-US" dirty="0">
              <a:solidFill>
                <a:schemeClr val="tx2"/>
              </a:solidFill>
            </a:endParaRPr>
          </a:p>
        </p:txBody>
      </p:sp>
    </p:spTree>
    <p:extLst>
      <p:ext uri="{BB962C8B-B14F-4D97-AF65-F5344CB8AC3E}">
        <p14:creationId xmlns:p14="http://schemas.microsoft.com/office/powerpoint/2010/main" val="912230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8A53AA08-1E9A-4B22-81D8-DBB3E5897F17}"/>
              </a:ext>
            </a:extLst>
          </p:cNvPr>
          <p:cNvPicPr>
            <a:picLocks noChangeAspect="1"/>
          </p:cNvPicPr>
          <p:nvPr/>
        </p:nvPicPr>
        <p:blipFill>
          <a:blip r:embed="rId2"/>
          <a:stretch>
            <a:fillRect/>
          </a:stretch>
        </p:blipFill>
        <p:spPr>
          <a:xfrm>
            <a:off x="5901858" y="801771"/>
            <a:ext cx="5056499" cy="3960769"/>
          </a:xfrm>
          <a:prstGeom prst="rect">
            <a:avLst/>
          </a:prstGeom>
        </p:spPr>
      </p:pic>
      <p:pic>
        <p:nvPicPr>
          <p:cNvPr id="27" name="Picture 26">
            <a:extLst>
              <a:ext uri="{FF2B5EF4-FFF2-40B4-BE49-F238E27FC236}">
                <a16:creationId xmlns:a16="http://schemas.microsoft.com/office/drawing/2014/main" id="{53E0B9D7-D432-4D35-A186-E0D042EF36AA}"/>
              </a:ext>
            </a:extLst>
          </p:cNvPr>
          <p:cNvPicPr>
            <a:picLocks noChangeAspect="1"/>
          </p:cNvPicPr>
          <p:nvPr/>
        </p:nvPicPr>
        <p:blipFill>
          <a:blip r:embed="rId3"/>
          <a:stretch>
            <a:fillRect/>
          </a:stretch>
        </p:blipFill>
        <p:spPr>
          <a:xfrm>
            <a:off x="6015038" y="4408141"/>
            <a:ext cx="4795650" cy="3511574"/>
          </a:xfrm>
          <a:prstGeom prst="rect">
            <a:avLst/>
          </a:prstGeom>
        </p:spPr>
      </p:pic>
      <p:sp>
        <p:nvSpPr>
          <p:cNvPr id="7" name="Rectangle 6">
            <a:extLst>
              <a:ext uri="{FF2B5EF4-FFF2-40B4-BE49-F238E27FC236}">
                <a16:creationId xmlns:a16="http://schemas.microsoft.com/office/drawing/2014/main" id="{BA74EA07-7BFF-408F-B26B-82A6C31CB266}"/>
              </a:ext>
            </a:extLst>
          </p:cNvPr>
          <p:cNvSpPr/>
          <p:nvPr/>
        </p:nvSpPr>
        <p:spPr>
          <a:xfrm>
            <a:off x="940526" y="0"/>
            <a:ext cx="2076994" cy="18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extLst>
              <a:ext uri="{FF2B5EF4-FFF2-40B4-BE49-F238E27FC236}">
                <a16:creationId xmlns:a16="http://schemas.microsoft.com/office/drawing/2014/main" id="{9DEE504E-1023-4CC8-9E8C-7F407FA42E03}"/>
              </a:ext>
            </a:extLst>
          </p:cNvPr>
          <p:cNvPicPr>
            <a:picLocks noChangeAspect="1"/>
          </p:cNvPicPr>
          <p:nvPr/>
        </p:nvPicPr>
        <p:blipFill>
          <a:blip r:embed="rId4"/>
          <a:stretch>
            <a:fillRect/>
          </a:stretch>
        </p:blipFill>
        <p:spPr>
          <a:xfrm>
            <a:off x="1115657" y="877945"/>
            <a:ext cx="4934959" cy="3662837"/>
          </a:xfrm>
          <a:prstGeom prst="rect">
            <a:avLst/>
          </a:prstGeom>
        </p:spPr>
      </p:pic>
      <p:sp>
        <p:nvSpPr>
          <p:cNvPr id="2" name="Slide Number Placeholder 1">
            <a:extLst>
              <a:ext uri="{FF2B5EF4-FFF2-40B4-BE49-F238E27FC236}">
                <a16:creationId xmlns:a16="http://schemas.microsoft.com/office/drawing/2014/main" id="{A70F6267-A6F1-4F32-9701-CE04E5BC18E6}"/>
              </a:ext>
            </a:extLst>
          </p:cNvPr>
          <p:cNvSpPr>
            <a:spLocks noGrp="1"/>
          </p:cNvSpPr>
          <p:nvPr>
            <p:ph type="sldNum" sz="quarter" idx="12"/>
          </p:nvPr>
        </p:nvSpPr>
        <p:spPr/>
        <p:txBody>
          <a:bodyPr/>
          <a:lstStyle/>
          <a:p>
            <a:fld id="{FE7A4BB3-E848-5A44-82DF-322201952CD8}" type="slidenum">
              <a:rPr lang="en-US" smtClean="0"/>
              <a:pPr/>
              <a:t>9</a:t>
            </a:fld>
            <a:endParaRPr lang="en-US" dirty="0"/>
          </a:p>
        </p:txBody>
      </p:sp>
      <p:pic>
        <p:nvPicPr>
          <p:cNvPr id="6" name="Picture 5">
            <a:extLst>
              <a:ext uri="{FF2B5EF4-FFF2-40B4-BE49-F238E27FC236}">
                <a16:creationId xmlns:a16="http://schemas.microsoft.com/office/drawing/2014/main" id="{FAA79BAA-D518-49C9-B156-EFCAB9AF67B5}"/>
              </a:ext>
            </a:extLst>
          </p:cNvPr>
          <p:cNvPicPr>
            <a:picLocks noChangeAspect="1"/>
          </p:cNvPicPr>
          <p:nvPr/>
        </p:nvPicPr>
        <p:blipFill>
          <a:blip r:embed="rId5"/>
          <a:stretch>
            <a:fillRect/>
          </a:stretch>
        </p:blipFill>
        <p:spPr>
          <a:xfrm>
            <a:off x="1173676" y="4402810"/>
            <a:ext cx="4762986" cy="3455801"/>
          </a:xfrm>
          <a:prstGeom prst="rect">
            <a:avLst/>
          </a:prstGeom>
        </p:spPr>
      </p:pic>
      <p:sp>
        <p:nvSpPr>
          <p:cNvPr id="13" name="TextBox 12">
            <a:extLst>
              <a:ext uri="{FF2B5EF4-FFF2-40B4-BE49-F238E27FC236}">
                <a16:creationId xmlns:a16="http://schemas.microsoft.com/office/drawing/2014/main" id="{123A4C48-6C2F-459A-9806-C896782898F5}"/>
              </a:ext>
            </a:extLst>
          </p:cNvPr>
          <p:cNvSpPr txBox="1"/>
          <p:nvPr/>
        </p:nvSpPr>
        <p:spPr>
          <a:xfrm>
            <a:off x="1472738" y="127735"/>
            <a:ext cx="6809878" cy="584775"/>
          </a:xfrm>
          <a:prstGeom prst="rect">
            <a:avLst/>
          </a:prstGeom>
          <a:noFill/>
        </p:spPr>
        <p:txBody>
          <a:bodyPr wrap="none" rtlCol="0">
            <a:spAutoFit/>
          </a:bodyPr>
          <a:lstStyle/>
          <a:p>
            <a:r>
              <a:rPr lang="en-US" sz="3200" b="1" dirty="0">
                <a:solidFill>
                  <a:srgbClr val="D57500"/>
                </a:solidFill>
                <a:latin typeface="Gill Sans MT" panose="020B0502020104020203" pitchFamily="34" charset="0"/>
                <a:ea typeface="+mj-ea"/>
                <a:cs typeface="Arial"/>
              </a:rPr>
              <a:t>Seasonality of Moisture transport</a:t>
            </a:r>
          </a:p>
        </p:txBody>
      </p:sp>
      <p:sp>
        <p:nvSpPr>
          <p:cNvPr id="4" name="TextBox 3">
            <a:extLst>
              <a:ext uri="{FF2B5EF4-FFF2-40B4-BE49-F238E27FC236}">
                <a16:creationId xmlns:a16="http://schemas.microsoft.com/office/drawing/2014/main" id="{1E56125B-BA69-488E-8790-34F0C5A899AB}"/>
              </a:ext>
            </a:extLst>
          </p:cNvPr>
          <p:cNvSpPr txBox="1"/>
          <p:nvPr/>
        </p:nvSpPr>
        <p:spPr>
          <a:xfrm>
            <a:off x="1968067" y="748264"/>
            <a:ext cx="3837910" cy="424732"/>
          </a:xfrm>
          <a:prstGeom prst="rect">
            <a:avLst/>
          </a:prstGeom>
          <a:solidFill>
            <a:schemeClr val="bg1"/>
          </a:solidFill>
        </p:spPr>
        <p:txBody>
          <a:bodyPr wrap="none" rtlCol="0">
            <a:spAutoFit/>
          </a:bodyPr>
          <a:lstStyle/>
          <a:p>
            <a:r>
              <a:rPr lang="en-US" b="1" dirty="0"/>
              <a:t>Background DIVT (January)</a:t>
            </a:r>
          </a:p>
        </p:txBody>
      </p:sp>
      <p:sp>
        <p:nvSpPr>
          <p:cNvPr id="15" name="TextBox 14">
            <a:extLst>
              <a:ext uri="{FF2B5EF4-FFF2-40B4-BE49-F238E27FC236}">
                <a16:creationId xmlns:a16="http://schemas.microsoft.com/office/drawing/2014/main" id="{4F9741B6-1D1B-4A48-93D0-EFFCDEBBE0CA}"/>
              </a:ext>
            </a:extLst>
          </p:cNvPr>
          <p:cNvSpPr txBox="1"/>
          <p:nvPr/>
        </p:nvSpPr>
        <p:spPr>
          <a:xfrm>
            <a:off x="6848621" y="678642"/>
            <a:ext cx="3329758" cy="424732"/>
          </a:xfrm>
          <a:prstGeom prst="rect">
            <a:avLst/>
          </a:prstGeom>
          <a:solidFill>
            <a:schemeClr val="bg1"/>
          </a:solidFill>
        </p:spPr>
        <p:txBody>
          <a:bodyPr wrap="none" rtlCol="0">
            <a:spAutoFit/>
          </a:bodyPr>
          <a:lstStyle/>
          <a:p>
            <a:r>
              <a:rPr lang="en-US" b="1" dirty="0"/>
              <a:t>Background DIVT (July)</a:t>
            </a:r>
          </a:p>
        </p:txBody>
      </p:sp>
      <p:sp>
        <p:nvSpPr>
          <p:cNvPr id="17" name="TextBox 16">
            <a:extLst>
              <a:ext uri="{FF2B5EF4-FFF2-40B4-BE49-F238E27FC236}">
                <a16:creationId xmlns:a16="http://schemas.microsoft.com/office/drawing/2014/main" id="{7A3500DF-F54F-406B-873F-0704AD704D6F}"/>
              </a:ext>
            </a:extLst>
          </p:cNvPr>
          <p:cNvSpPr txBox="1"/>
          <p:nvPr/>
        </p:nvSpPr>
        <p:spPr>
          <a:xfrm>
            <a:off x="2010256" y="4274190"/>
            <a:ext cx="3926405" cy="424732"/>
          </a:xfrm>
          <a:prstGeom prst="rect">
            <a:avLst/>
          </a:prstGeom>
          <a:solidFill>
            <a:schemeClr val="bg1"/>
          </a:solidFill>
        </p:spPr>
        <p:txBody>
          <a:bodyPr wrap="square" rtlCol="0">
            <a:spAutoFit/>
          </a:bodyPr>
          <a:lstStyle/>
          <a:p>
            <a:r>
              <a:rPr lang="en-US" b="1" dirty="0"/>
              <a:t>Internal  AR DIVT (January)</a:t>
            </a:r>
          </a:p>
        </p:txBody>
      </p:sp>
      <p:sp>
        <p:nvSpPr>
          <p:cNvPr id="18" name="TextBox 17">
            <a:extLst>
              <a:ext uri="{FF2B5EF4-FFF2-40B4-BE49-F238E27FC236}">
                <a16:creationId xmlns:a16="http://schemas.microsoft.com/office/drawing/2014/main" id="{8115AE47-5678-465B-AD02-23A69B9A94FD}"/>
              </a:ext>
            </a:extLst>
          </p:cNvPr>
          <p:cNvSpPr txBox="1"/>
          <p:nvPr/>
        </p:nvSpPr>
        <p:spPr>
          <a:xfrm>
            <a:off x="6976573" y="4260074"/>
            <a:ext cx="3180038" cy="424732"/>
          </a:xfrm>
          <a:prstGeom prst="rect">
            <a:avLst/>
          </a:prstGeom>
          <a:solidFill>
            <a:schemeClr val="bg1"/>
          </a:solidFill>
        </p:spPr>
        <p:txBody>
          <a:bodyPr wrap="none" rtlCol="0">
            <a:spAutoFit/>
          </a:bodyPr>
          <a:lstStyle/>
          <a:p>
            <a:r>
              <a:rPr lang="en-US" b="1" dirty="0"/>
              <a:t>Internal AR DIVT (July)</a:t>
            </a:r>
          </a:p>
        </p:txBody>
      </p:sp>
      <p:sp>
        <p:nvSpPr>
          <p:cNvPr id="19" name="Title 3">
            <a:extLst>
              <a:ext uri="{FF2B5EF4-FFF2-40B4-BE49-F238E27FC236}">
                <a16:creationId xmlns:a16="http://schemas.microsoft.com/office/drawing/2014/main" id="{95EDCC09-1E7D-4949-ACB8-B34934545A1C}"/>
              </a:ext>
            </a:extLst>
          </p:cNvPr>
          <p:cNvSpPr txBox="1">
            <a:spLocks/>
          </p:cNvSpPr>
          <p:nvPr/>
        </p:nvSpPr>
        <p:spPr>
          <a:xfrm>
            <a:off x="10611757" y="1384488"/>
            <a:ext cx="3981784" cy="6250494"/>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500" b="1" kern="1200">
                <a:solidFill>
                  <a:srgbClr val="D57500"/>
                </a:solidFill>
                <a:latin typeface="Arial"/>
                <a:ea typeface="+mj-ea"/>
                <a:cs typeface="Arial"/>
              </a:defRPr>
            </a:lvl1pPr>
          </a:lstStyle>
          <a:p>
            <a:pPr marL="411480" indent="-411480" defTabSz="548640" eaLnBrk="0" fontAlgn="base" hangingPunct="0">
              <a:lnSpc>
                <a:spcPct val="150000"/>
              </a:lnSpc>
              <a:spcBef>
                <a:spcPct val="30000"/>
              </a:spcBef>
              <a:spcAft>
                <a:spcPct val="0"/>
              </a:spcAft>
              <a:buClr>
                <a:srgbClr val="800080"/>
              </a:buClr>
              <a:buBlip>
                <a:blip r:embed="rId6"/>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 The seasonality of background moisture flux is controlled by the monsoons</a:t>
            </a:r>
          </a:p>
          <a:p>
            <a:pPr marL="411480" indent="-411480" defTabSz="548640" eaLnBrk="0" fontAlgn="base" hangingPunct="0">
              <a:lnSpc>
                <a:spcPct val="150000"/>
              </a:lnSpc>
              <a:spcBef>
                <a:spcPct val="30000"/>
              </a:spcBef>
              <a:spcAft>
                <a:spcPct val="0"/>
              </a:spcAft>
              <a:buClr>
                <a:srgbClr val="800080"/>
              </a:buClr>
              <a:buBlip>
                <a:blip r:embed="rId6"/>
              </a:buBlip>
              <a:defRPr/>
            </a:pPr>
            <a:r>
              <a:rPr lang="en-US" sz="2400" b="0" kern="0" dirty="0">
                <a:solidFill>
                  <a:schemeClr val="tx1">
                    <a:lumMod val="75000"/>
                  </a:schemeClr>
                </a:solidFill>
                <a:latin typeface="Gill Sans MT" panose="020B0502020104020203" pitchFamily="34" charset="0"/>
                <a:ea typeface="ＭＳ Ｐゴシック" pitchFamily="34" charset="-128"/>
              </a:rPr>
              <a:t>The southeasterly moisture flux over northern Pacific is much stronger in summer than in winter.   </a:t>
            </a:r>
            <a:endParaRPr lang="en-US" sz="2400" b="0" kern="0" dirty="0">
              <a:solidFill>
                <a:schemeClr val="tx1">
                  <a:lumMod val="75000"/>
                </a:schemeClr>
              </a:solidFill>
              <a:latin typeface="Gill Sans MT" panose="020B0502020104020203" pitchFamily="34" charset="0"/>
              <a:ea typeface="ＭＳ Ｐゴシック" pitchFamily="34" charset="-128"/>
              <a:cs typeface="+mn-cs"/>
            </a:endParaRPr>
          </a:p>
          <a:p>
            <a:pPr marL="411480" indent="-411480" defTabSz="548640" eaLnBrk="0" fontAlgn="base" hangingPunct="0">
              <a:lnSpc>
                <a:spcPct val="150000"/>
              </a:lnSpc>
              <a:spcBef>
                <a:spcPct val="30000"/>
              </a:spcBef>
              <a:spcAft>
                <a:spcPct val="0"/>
              </a:spcAft>
              <a:buClr>
                <a:srgbClr val="800080"/>
              </a:buClr>
              <a:buBlip>
                <a:blip r:embed="rId6"/>
              </a:buBlip>
              <a:defRPr/>
            </a:pPr>
            <a:r>
              <a:rPr lang="en-US" sz="2400" b="0" kern="0" dirty="0">
                <a:solidFill>
                  <a:schemeClr val="tx1">
                    <a:lumMod val="75000"/>
                  </a:schemeClr>
                </a:solidFill>
                <a:latin typeface="Gill Sans MT" panose="020B0502020104020203" pitchFamily="34" charset="0"/>
                <a:ea typeface="ＭＳ Ｐゴシック" pitchFamily="34" charset="-128"/>
                <a:cs typeface="+mn-cs"/>
              </a:rPr>
              <a:t>The moisture source of ARs is over western Pacific in summer and over eastern Pacific in winter. </a:t>
            </a:r>
          </a:p>
        </p:txBody>
      </p:sp>
      <p:sp>
        <p:nvSpPr>
          <p:cNvPr id="5" name="Rectangle 4">
            <a:extLst>
              <a:ext uri="{FF2B5EF4-FFF2-40B4-BE49-F238E27FC236}">
                <a16:creationId xmlns:a16="http://schemas.microsoft.com/office/drawing/2014/main" id="{32D9DAD9-CA2D-4EEC-AD12-3C437EFCA8D6}"/>
              </a:ext>
            </a:extLst>
          </p:cNvPr>
          <p:cNvSpPr/>
          <p:nvPr/>
        </p:nvSpPr>
        <p:spPr>
          <a:xfrm>
            <a:off x="10611757" y="758753"/>
            <a:ext cx="3665946" cy="707886"/>
          </a:xfrm>
          <a:prstGeom prst="rect">
            <a:avLst/>
          </a:prstGeom>
        </p:spPr>
        <p:txBody>
          <a:bodyPr wrap="square">
            <a:spAutoFit/>
          </a:bodyPr>
          <a:lstStyle/>
          <a:p>
            <a:r>
              <a:rPr lang="en-US" sz="2000" kern="0" dirty="0">
                <a:solidFill>
                  <a:schemeClr val="tx2"/>
                </a:solidFill>
                <a:latin typeface="Gill Sans MT" panose="020B0502020104020203" pitchFamily="34" charset="0"/>
                <a:ea typeface="ＭＳ Ｐゴシック" pitchFamily="34" charset="-128"/>
              </a:rPr>
              <a:t>Divergent IVT (arrows) and moisture flux potential (shadings)</a:t>
            </a:r>
            <a:endParaRPr lang="en-US" dirty="0">
              <a:solidFill>
                <a:schemeClr val="tx2"/>
              </a:solidFill>
            </a:endParaRPr>
          </a:p>
        </p:txBody>
      </p:sp>
      <p:sp>
        <p:nvSpPr>
          <p:cNvPr id="23" name="Arrow: Right 22">
            <a:extLst>
              <a:ext uri="{FF2B5EF4-FFF2-40B4-BE49-F238E27FC236}">
                <a16:creationId xmlns:a16="http://schemas.microsoft.com/office/drawing/2014/main" id="{F1940526-7DA8-4FD8-AE54-C0CC84ADEFCB}"/>
              </a:ext>
            </a:extLst>
          </p:cNvPr>
          <p:cNvSpPr/>
          <p:nvPr/>
        </p:nvSpPr>
        <p:spPr>
          <a:xfrm rot="13091494">
            <a:off x="4127346" y="1718754"/>
            <a:ext cx="422367" cy="379509"/>
          </a:xfrm>
          <a:prstGeom prst="rightArrow">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Right 23">
            <a:extLst>
              <a:ext uri="{FF2B5EF4-FFF2-40B4-BE49-F238E27FC236}">
                <a16:creationId xmlns:a16="http://schemas.microsoft.com/office/drawing/2014/main" id="{3F250F7B-2FCF-4770-ACC2-053C262AD9CC}"/>
              </a:ext>
            </a:extLst>
          </p:cNvPr>
          <p:cNvSpPr/>
          <p:nvPr/>
        </p:nvSpPr>
        <p:spPr>
          <a:xfrm rot="19758962">
            <a:off x="3584036" y="5176461"/>
            <a:ext cx="724025" cy="402113"/>
          </a:xfrm>
          <a:prstGeom prst="rightArrow">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Right 24">
            <a:extLst>
              <a:ext uri="{FF2B5EF4-FFF2-40B4-BE49-F238E27FC236}">
                <a16:creationId xmlns:a16="http://schemas.microsoft.com/office/drawing/2014/main" id="{20A7AC02-2256-4C1A-BB2C-19F920D61825}"/>
              </a:ext>
            </a:extLst>
          </p:cNvPr>
          <p:cNvSpPr/>
          <p:nvPr/>
        </p:nvSpPr>
        <p:spPr>
          <a:xfrm rot="13097791">
            <a:off x="7783785" y="1408921"/>
            <a:ext cx="720476" cy="379509"/>
          </a:xfrm>
          <a:prstGeom prst="rightArrow">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E838BFA7-A179-4EE4-8E4B-03E6E8456BE1}"/>
              </a:ext>
            </a:extLst>
          </p:cNvPr>
          <p:cNvSpPr/>
          <p:nvPr/>
        </p:nvSpPr>
        <p:spPr>
          <a:xfrm rot="13060806">
            <a:off x="7861311" y="5244354"/>
            <a:ext cx="720476" cy="379509"/>
          </a:xfrm>
          <a:prstGeom prst="rightArrow">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934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67.1"/>
</p:tagLst>
</file>

<file path=ppt/tags/tag2.xml><?xml version="1.0" encoding="utf-8"?>
<p:tagLst xmlns:a="http://schemas.openxmlformats.org/drawingml/2006/main" xmlns:r="http://schemas.openxmlformats.org/officeDocument/2006/relationships" xmlns:p="http://schemas.openxmlformats.org/presentationml/2006/main">
  <p:tag name="TIMING" val="|67.1"/>
</p:tagLst>
</file>

<file path=ppt/tags/tag3.xml><?xml version="1.0" encoding="utf-8"?>
<p:tagLst xmlns:a="http://schemas.openxmlformats.org/drawingml/2006/main" xmlns:r="http://schemas.openxmlformats.org/officeDocument/2006/relationships" xmlns:p="http://schemas.openxmlformats.org/presentationml/2006/main">
  <p:tag name="TIMING" val="|67.1"/>
</p:tagLst>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NNL_Plain.potx" id="{0782FAF7-70BE-4A7B-A9AB-04CE0CD8A8DE}" vid="{2CD97732-1318-4B64-80C1-95496D5ABA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PNNL_Black</Template>
  <TotalTime>11919</TotalTime>
  <Words>1197</Words>
  <Application>Microsoft Office PowerPoint</Application>
  <PresentationFormat>Custom</PresentationFormat>
  <Paragraphs>146</Paragraphs>
  <Slides>18</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Cambria Math</vt:lpstr>
      <vt:lpstr>Gill Sans MT</vt:lpstr>
      <vt:lpstr>Wingdings</vt:lpstr>
      <vt:lpstr>PNNL_Option_4</vt:lpstr>
      <vt:lpstr>PowerPoint Presentation</vt:lpstr>
      <vt:lpstr>PowerPoint Presentation</vt:lpstr>
      <vt:lpstr>Questions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PNNL IM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Hagos, Samson M</dc:creator>
  <cp:lastModifiedBy>Hagos, Samson M</cp:lastModifiedBy>
  <cp:revision>492</cp:revision>
  <dcterms:created xsi:type="dcterms:W3CDTF">2018-10-31T23:43:40Z</dcterms:created>
  <dcterms:modified xsi:type="dcterms:W3CDTF">2020-05-23T00:43:10Z</dcterms:modified>
</cp:coreProperties>
</file>